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58" r:id="rId6"/>
    <p:sldId id="277" r:id="rId7"/>
    <p:sldId id="273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Monzó" initials="JM" lastIdx="1" clrIdx="0">
    <p:extLst>
      <p:ext uri="{19B8F6BF-5375-455C-9EA6-DF929625EA0E}">
        <p15:presenceInfo xmlns:p15="http://schemas.microsoft.com/office/powerpoint/2012/main" userId="Jorge Monzó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6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2" autoAdjust="0"/>
    <p:restoredTop sz="94660"/>
  </p:normalViewPr>
  <p:slideViewPr>
    <p:cSldViewPr>
      <p:cViewPr varScale="1">
        <p:scale>
          <a:sx n="82" d="100"/>
          <a:sy n="82" d="100"/>
        </p:scale>
        <p:origin x="1752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5EC95-BAB4-4AC2-A0F6-D9F0124F2A00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C19EA-A354-44BB-B3FB-8DA713BB16C9}" type="slidenum">
              <a:rPr lang="es-CL" smtClean="0"/>
              <a:pPr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0879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C19EA-A354-44BB-B3FB-8DA713BB16C9}" type="slidenum">
              <a:rPr lang="es-CL" smtClean="0"/>
              <a:pPr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56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s-CL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C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252AED06-919E-4F60-848B-AB2E48C598BA}" type="datetimeFigureOut">
              <a:rPr lang="es-CL" smtClean="0"/>
              <a:pPr/>
              <a:t>29-05-2020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8D1A11A-A8C3-4EC6-8B00-28B4DEF2781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7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24610"/>
            <a:ext cx="6324600" cy="1828800"/>
          </a:xfrm>
        </p:spPr>
        <p:txBody>
          <a:bodyPr/>
          <a:lstStyle/>
          <a:p>
            <a:pPr algn="ctr"/>
            <a:br>
              <a:rPr lang="es-MX" sz="2400" dirty="0"/>
            </a:br>
            <a:br>
              <a:rPr lang="es-MX" sz="2400" dirty="0"/>
            </a:br>
            <a:r>
              <a:rPr lang="es-CL" sz="2400" dirty="0"/>
              <a:t>ESTRATEGIA</a:t>
            </a:r>
            <a:br>
              <a:rPr lang="es-CL" sz="2400" dirty="0"/>
            </a:br>
            <a:r>
              <a:rPr lang="es-CL" sz="2400" dirty="0"/>
              <a:t>KINESIÓLOGO DOMICILIARIO COMUNAL</a:t>
            </a:r>
            <a:br>
              <a:rPr lang="es-CL" sz="2400" dirty="0"/>
            </a:br>
            <a:r>
              <a:rPr lang="es-CL" sz="2400" dirty="0"/>
              <a:t>servicio salud Talcahuano</a:t>
            </a:r>
            <a:br>
              <a:rPr lang="es-CL" sz="2400" dirty="0"/>
            </a:br>
            <a:br>
              <a:rPr lang="es-CL" sz="2400" dirty="0"/>
            </a:br>
            <a:endParaRPr lang="es-CL" sz="2400" dirty="0"/>
          </a:p>
        </p:txBody>
      </p:sp>
      <p:sp>
        <p:nvSpPr>
          <p:cNvPr id="8" name="Rectángulo 7"/>
          <p:cNvSpPr/>
          <p:nvPr/>
        </p:nvSpPr>
        <p:spPr>
          <a:xfrm>
            <a:off x="539552" y="5085184"/>
            <a:ext cx="5892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1200" b="1" dirty="0">
                <a:solidFill>
                  <a:srgbClr val="4BA524"/>
                </a:solidFill>
                <a:latin typeface="Lucida Handwriting" panose="03010101010101010101" pitchFamily="66" charset="0"/>
              </a:rPr>
              <a:t>Somos una Red de Rehabilitación Física Integral, cercana y de calidad, que acompaña a sus usuarios de forma continua para el logro de la participación y la inclusión.</a:t>
            </a:r>
            <a:endParaRPr lang="es-CL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br>
              <a:rPr lang="es-CL" sz="1200" dirty="0"/>
            </a:br>
            <a:endParaRPr lang="es-CL" sz="12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664296" cy="1444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69337EF-CE54-4B1D-93E3-3D457F9BC8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313" t="19201" r="16138" b="10800"/>
          <a:stretch/>
        </p:blipFill>
        <p:spPr>
          <a:xfrm>
            <a:off x="7061163" y="2601085"/>
            <a:ext cx="1892692" cy="1391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802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A5576A8-D14C-40EA-9D5D-25ED2302F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s-CL" sz="2600" dirty="0"/>
              <a:t>Está presente en las cuatro comunas que conforman la jurisdicción del Servicio de Salud Talcahuano.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marL="45720" indent="0" algn="just">
              <a:buNone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600" dirty="0"/>
              <a:t>Nace en campaña de invierno 2016.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600" dirty="0"/>
              <a:t>Atiende a usuarios con dependencia moderada los que por su condición clínica presentan patologías respiratorias frecuentes. 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s-CL" sz="2600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sz="2600" dirty="0"/>
              <a:t>Objetivo: Mejorar calidad de vida y satisfacción del usuario y familia que por condiciones de salud, dependencia moderada a severa con compromiso respiratorio agregado no pueden acceder a la atención en los dispositivos de salud del Servicio de Salud Talcahuano.</a:t>
            </a:r>
          </a:p>
          <a:p>
            <a:endParaRPr lang="es-CL" dirty="0"/>
          </a:p>
          <a:p>
            <a:endParaRPr lang="es-CL" dirty="0"/>
          </a:p>
          <a:p>
            <a:endParaRPr lang="es-CL" dirty="0"/>
          </a:p>
          <a:p>
            <a:pPr algn="just">
              <a:buFont typeface="Wingdings" panose="05000000000000000000" pitchFamily="2" charset="2"/>
              <a:buChar char="§"/>
            </a:pPr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pPr algn="just"/>
            <a:endParaRPr lang="es-CL" dirty="0"/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D06F886C-EC57-45A6-A748-290F419BF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28" y="495151"/>
            <a:ext cx="8381260" cy="1054394"/>
          </a:xfrm>
        </p:spPr>
        <p:txBody>
          <a:bodyPr/>
          <a:lstStyle/>
          <a:p>
            <a:r>
              <a:rPr lang="es-CL" sz="2000" b="1" dirty="0"/>
              <a:t>ESTRATEGIA KINESIÓLOGO DOMICILIARIO COMUNAL </a:t>
            </a:r>
            <a:br>
              <a:rPr lang="es-CL" sz="2000" dirty="0"/>
            </a:br>
            <a:endParaRPr lang="es-CL" sz="2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68547BC-02FB-4F99-BD0A-0C2F49B7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3" y="2492897"/>
            <a:ext cx="1426807" cy="103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660B9F79-EE3C-48F8-9B25-BED7E636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37" y="2505266"/>
            <a:ext cx="1539515" cy="1026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EE34925-60C5-4747-B6FF-7E8BA6A87D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6850" y="2503384"/>
            <a:ext cx="1648533" cy="103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 descr="C:\Users\Jorge Monzó\AppData\Local\Microsoft\Windows\Temporary Internet Files\Content.MSO\23FDE8F5.tmp">
            <a:extLst>
              <a:ext uri="{FF2B5EF4-FFF2-40B4-BE49-F238E27FC236}">
                <a16:creationId xmlns:a16="http://schemas.microsoft.com/office/drawing/2014/main" id="{C7B0BE80-BF9E-47BA-869B-CDDF5565CF6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592" y="2492897"/>
            <a:ext cx="1648533" cy="1044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921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E9E5C13-C437-4F6B-917C-29F5A02B3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8208912" cy="4407408"/>
          </a:xfr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es-CL" altLang="es-CL" sz="1600" dirty="0"/>
              <a:t>La estrategia enfoca sus esfuerzos en usuarios con dependencia moderada, severa y total. </a:t>
            </a:r>
          </a:p>
          <a:p>
            <a:pPr marL="45720" indent="0" algn="just">
              <a:buNone/>
            </a:pPr>
            <a:endParaRPr lang="es-CL" altLang="es-CL" sz="1600" dirty="0"/>
          </a:p>
          <a:p>
            <a:pPr marL="45720" indent="0" algn="just">
              <a:buNone/>
            </a:pPr>
            <a:r>
              <a:rPr lang="es-CL" altLang="es-CL" sz="1600" dirty="0"/>
              <a:t>Existen 187 usuarios clasificados como leves, que son añosos con dificultad para acceder a dispositivos de salud, por lo que son atendidos en domicilio. </a:t>
            </a:r>
          </a:p>
          <a:p>
            <a:pPr marL="45720" indent="0">
              <a:buNone/>
            </a:pPr>
            <a:endParaRPr lang="es-CL" altLang="es-CL" sz="1600" dirty="0"/>
          </a:p>
          <a:p>
            <a:pPr marL="45720" indent="0" algn="just">
              <a:buNone/>
            </a:pPr>
            <a:r>
              <a:rPr lang="es-CL" altLang="es-CL" sz="1600" dirty="0"/>
              <a:t>Existe un grupo de usuarios en ítem no aplica (N/A). Son personas de difícil traslado, como politraumatizados o usuarios añosos con problemas traumatológicos como prótesis de cadera. </a:t>
            </a:r>
          </a:p>
          <a:p>
            <a:pPr marL="45720" indent="0">
              <a:buNone/>
            </a:pPr>
            <a:endParaRPr lang="es-CL" altLang="es-CL" sz="1400" dirty="0"/>
          </a:p>
          <a:p>
            <a:pPr marL="45720" indent="0">
              <a:buNone/>
            </a:pPr>
            <a:endParaRPr lang="es-CL" altLang="es-CL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s-CL" altLang="es-CL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s-CL" altLang="es-CL" sz="1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45720" indent="0">
              <a:buNone/>
            </a:pPr>
            <a:endParaRPr lang="es-CL" sz="1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744C054-C5B1-4CA3-BDF4-75A47D54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28600"/>
            <a:ext cx="8381260" cy="1054394"/>
          </a:xfrm>
        </p:spPr>
        <p:txBody>
          <a:bodyPr/>
          <a:lstStyle/>
          <a:p>
            <a:r>
              <a:rPr lang="es-CL" sz="2000" b="1" dirty="0"/>
              <a:t>Resumen RESULTADOS DE LA ESTRATEGIA  2019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6803733-4E88-4716-B7DA-334528D8C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927"/>
            <a:ext cx="184731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s-CL" altLang="es-CL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n 5">
            <a:extLst>
              <a:ext uri="{FF2B5EF4-FFF2-40B4-BE49-F238E27FC236}">
                <a16:creationId xmlns:a16="http://schemas.microsoft.com/office/drawing/2014/main" id="{76CFF485-7FEB-4CEE-9798-8DEECF5FA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79145"/>
            <a:ext cx="7884012" cy="101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C7BA4E72-8C0C-4ADA-AF71-60861B53B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55" y="5779433"/>
            <a:ext cx="727179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(Proporción de usuarios atendidos por la estrategia Kinesiólogo Domiciliario Comunal, según Barthel por comuna. Año 2019. Fuente: Propia.)</a:t>
            </a:r>
            <a:endParaRPr kumimoji="0" lang="es-CL" altLang="es-CL" sz="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CL" altLang="es-CL" sz="1100" dirty="0">
              <a:latin typeface="Arial" panose="020B0604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3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E191575F-2791-4D18-8F5D-32535FDD1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053" y="2492896"/>
            <a:ext cx="8407893" cy="4407408"/>
          </a:xfrm>
        </p:spPr>
        <p:txBody>
          <a:bodyPr/>
          <a:lstStyle/>
          <a:p>
            <a:pPr marL="45720" indent="0">
              <a:buNone/>
            </a:pPr>
            <a:endParaRPr lang="es-CL" altLang="es-CL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s-CL" altLang="es-CL" dirty="0"/>
              <a:t>El norte de la Estrategia Kinesiólogo Domiciliario Comunal, es tener bajo control a los usuarios dependientes moderados a severos con compromiso respiratorio, evitando sus complicaciones y disminuyendo los días de hospitalización, mejorando satisfacción usuaria y conteniendo los costos.</a:t>
            </a:r>
          </a:p>
          <a:p>
            <a:pPr marL="45720" indent="0" algn="just">
              <a:buNone/>
            </a:pPr>
            <a:endParaRPr lang="es-CL" alt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2300BAD-9AE7-4B69-A104-FC9A7830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48680"/>
            <a:ext cx="8381260" cy="1054394"/>
          </a:xfrm>
        </p:spPr>
        <p:txBody>
          <a:bodyPr/>
          <a:lstStyle/>
          <a:p>
            <a:r>
              <a:rPr lang="es-CL" altLang="es-CL" sz="2000" b="1" dirty="0"/>
              <a:t>CONCLUSIONES</a:t>
            </a:r>
            <a:br>
              <a:rPr lang="es-CL" altLang="es-CL" b="1" dirty="0"/>
            </a:b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23627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9792" y="1640171"/>
            <a:ext cx="1800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JAIME GONZALEZ MORA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51720" y="1663639"/>
            <a:ext cx="37199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RODOLFO ORBENES VALENZUELA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416" y="2164816"/>
            <a:ext cx="1065141" cy="77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94840" y="3262411"/>
            <a:ext cx="3158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jota.gonzalezmora07@Gmail.com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53828" y="3258390"/>
            <a:ext cx="31588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r_orbenes@hotmail.com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38" y="1906207"/>
            <a:ext cx="995927" cy="12873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6" y="1906207"/>
            <a:ext cx="936104" cy="129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ítulo 2">
            <a:extLst>
              <a:ext uri="{FF2B5EF4-FFF2-40B4-BE49-F238E27FC236}">
                <a16:creationId xmlns:a16="http://schemas.microsoft.com/office/drawing/2014/main" id="{E2109D05-F350-480B-9093-75657329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548680"/>
            <a:ext cx="8381260" cy="1054394"/>
          </a:xfrm>
        </p:spPr>
        <p:txBody>
          <a:bodyPr/>
          <a:lstStyle/>
          <a:p>
            <a:r>
              <a:rPr lang="es-CL" altLang="es-CL" sz="2000" b="1" dirty="0"/>
              <a:t>PROFESIONALES ESTRATEGIA 2020</a:t>
            </a:r>
            <a:br>
              <a:rPr lang="es-CL" altLang="es-CL" sz="2000" b="1" dirty="0"/>
            </a:br>
            <a:endParaRPr lang="es-CL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F0A3FE4-EC02-44C9-991B-CCE228514D07}"/>
              </a:ext>
            </a:extLst>
          </p:cNvPr>
          <p:cNvSpPr txBox="1"/>
          <p:nvPr/>
        </p:nvSpPr>
        <p:spPr>
          <a:xfrm>
            <a:off x="4490430" y="1654954"/>
            <a:ext cx="1736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NATALIA EGLI DONOSO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1B34071-02BC-4CAA-9E14-D2AE7A2BEB04}"/>
              </a:ext>
            </a:extLst>
          </p:cNvPr>
          <p:cNvSpPr txBox="1"/>
          <p:nvPr/>
        </p:nvSpPr>
        <p:spPr>
          <a:xfrm>
            <a:off x="6816515" y="1701388"/>
            <a:ext cx="146078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MARIO SALAS ARIAS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F24A45F-BC16-436D-BD24-B159A4612A13}"/>
              </a:ext>
            </a:extLst>
          </p:cNvPr>
          <p:cNvSpPr txBox="1"/>
          <p:nvPr/>
        </p:nvSpPr>
        <p:spPr>
          <a:xfrm>
            <a:off x="4531992" y="3245035"/>
            <a:ext cx="1736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nataliaeglid@gmail.com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0107DEFD-B9FF-4262-A0F2-1CEE050BC947}"/>
              </a:ext>
            </a:extLst>
          </p:cNvPr>
          <p:cNvSpPr txBox="1"/>
          <p:nvPr/>
        </p:nvSpPr>
        <p:spPr>
          <a:xfrm>
            <a:off x="6845140" y="3258390"/>
            <a:ext cx="22107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kinesiologo.msalas@gmail.com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7E3B293-EA7D-4100-AB02-7F4996A73E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890" y="1966534"/>
            <a:ext cx="965502" cy="1285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778361-00C4-4791-BC12-647AD2D804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68327"/>
            <a:ext cx="1044628" cy="116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B9486540-C44E-4132-8447-F3C0D6F08BC4}"/>
              </a:ext>
            </a:extLst>
          </p:cNvPr>
          <p:cNvCxnSpPr>
            <a:cxnSpLocks/>
          </p:cNvCxnSpPr>
          <p:nvPr/>
        </p:nvCxnSpPr>
        <p:spPr>
          <a:xfrm>
            <a:off x="4215016" y="1879083"/>
            <a:ext cx="0" cy="457425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F492E7F-D226-4A69-90FC-022EC47A1694}"/>
              </a:ext>
            </a:extLst>
          </p:cNvPr>
          <p:cNvCxnSpPr>
            <a:cxnSpLocks/>
          </p:cNvCxnSpPr>
          <p:nvPr/>
        </p:nvCxnSpPr>
        <p:spPr>
          <a:xfrm flipV="1">
            <a:off x="251520" y="4081235"/>
            <a:ext cx="8640960" cy="2139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A1FB4F5F-F5B3-480F-B873-CC6DA87357D6}"/>
              </a:ext>
            </a:extLst>
          </p:cNvPr>
          <p:cNvSpPr txBox="1"/>
          <p:nvPr/>
        </p:nvSpPr>
        <p:spPr>
          <a:xfrm>
            <a:off x="199785" y="4212903"/>
            <a:ext cx="16359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AURA BARRA SANCHEZ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A22A18-4A73-4BB4-8E87-9260727D40AC}"/>
              </a:ext>
            </a:extLst>
          </p:cNvPr>
          <p:cNvSpPr txBox="1"/>
          <p:nvPr/>
        </p:nvSpPr>
        <p:spPr>
          <a:xfrm>
            <a:off x="2420824" y="4198707"/>
            <a:ext cx="1665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FRANCISCO JARA ULLOA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B3512F8-BEF4-4C75-8169-D7BB7161FA65}"/>
              </a:ext>
            </a:extLst>
          </p:cNvPr>
          <p:cNvSpPr txBox="1"/>
          <p:nvPr/>
        </p:nvSpPr>
        <p:spPr>
          <a:xfrm>
            <a:off x="203250" y="5901796"/>
            <a:ext cx="21505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aurabarrasanchez@gmail.com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FF1BC83-BE18-4518-9FFC-2D18AAD3D82B}"/>
              </a:ext>
            </a:extLst>
          </p:cNvPr>
          <p:cNvSpPr txBox="1"/>
          <p:nvPr/>
        </p:nvSpPr>
        <p:spPr>
          <a:xfrm>
            <a:off x="2542047" y="5892317"/>
            <a:ext cx="15444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klgo.jara@gmail.com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BC11AB6B-DB7B-4DC9-A78F-9FB52440D5A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67" y="4513765"/>
            <a:ext cx="990428" cy="1262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2F06F38-92B4-4160-B7E9-2E5D269845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54" y="4491333"/>
            <a:ext cx="1080592" cy="1281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8F1E44AF-5C48-413F-87E8-DEAF2EBA3E1D}"/>
              </a:ext>
            </a:extLst>
          </p:cNvPr>
          <p:cNvSpPr txBox="1"/>
          <p:nvPr/>
        </p:nvSpPr>
        <p:spPr>
          <a:xfrm>
            <a:off x="4307901" y="4182831"/>
            <a:ext cx="17369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MARIA JOSE BURGOS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7E66906-84C7-48B4-B6A1-0DB2F7A3CDC2}"/>
              </a:ext>
            </a:extLst>
          </p:cNvPr>
          <p:cNvSpPr txBox="1"/>
          <p:nvPr/>
        </p:nvSpPr>
        <p:spPr>
          <a:xfrm>
            <a:off x="6562060" y="4180770"/>
            <a:ext cx="19119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RODOLFO ORTIZ RODRIGUEZ</a:t>
            </a:r>
          </a:p>
        </p:txBody>
      </p:sp>
      <p:pic>
        <p:nvPicPr>
          <p:cNvPr id="36" name="Picture 4">
            <a:extLst>
              <a:ext uri="{FF2B5EF4-FFF2-40B4-BE49-F238E27FC236}">
                <a16:creationId xmlns:a16="http://schemas.microsoft.com/office/drawing/2014/main" id="{E1BCF303-2928-4366-9CF8-7EE3159D5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80" y="4773178"/>
            <a:ext cx="1189682" cy="79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F9210428-84F4-4B63-8847-7F35049C31B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225" y="4541197"/>
            <a:ext cx="1279854" cy="1258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E95D5BC1-044C-4F23-8474-4250F21DE2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332" y="4490531"/>
            <a:ext cx="1189682" cy="1248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CuadroTexto 38">
            <a:extLst>
              <a:ext uri="{FF2B5EF4-FFF2-40B4-BE49-F238E27FC236}">
                <a16:creationId xmlns:a16="http://schemas.microsoft.com/office/drawing/2014/main" id="{52313165-876F-4268-83CD-CB8E7496EB61}"/>
              </a:ext>
            </a:extLst>
          </p:cNvPr>
          <p:cNvSpPr txBox="1"/>
          <p:nvPr/>
        </p:nvSpPr>
        <p:spPr>
          <a:xfrm>
            <a:off x="4288451" y="5888841"/>
            <a:ext cx="17954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cotetiburmor@gmail.com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074A250D-E0C9-4DE3-A803-717426C42530}"/>
              </a:ext>
            </a:extLst>
          </p:cNvPr>
          <p:cNvSpPr txBox="1"/>
          <p:nvPr/>
        </p:nvSpPr>
        <p:spPr>
          <a:xfrm>
            <a:off x="6617201" y="5949860"/>
            <a:ext cx="1878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800" spc="150" dirty="0">
                <a:solidFill>
                  <a:schemeClr val="tx2"/>
                </a:solidFill>
              </a:rPr>
              <a:t>rodolfo.ortizz@gmail.com</a:t>
            </a:r>
          </a:p>
        </p:txBody>
      </p:sp>
      <p:pic>
        <p:nvPicPr>
          <p:cNvPr id="41" name="Imagen 40" descr="C:\Users\Jorge Monzó\AppData\Local\Microsoft\Windows\Temporary Internet Files\Content.MSO\D5FF5BC6.tmp">
            <a:extLst>
              <a:ext uri="{FF2B5EF4-FFF2-40B4-BE49-F238E27FC236}">
                <a16:creationId xmlns:a16="http://schemas.microsoft.com/office/drawing/2014/main" id="{5B7578C0-4287-45D7-90DA-9E8154E56A4D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24" y="4793280"/>
            <a:ext cx="1237895" cy="63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Imagen 41" descr="C:\Users\Jorge Monzó\AppData\Local\Microsoft\Windows\Temporary Internet Files\Content.MSO\23FDE8F5.tmp">
            <a:extLst>
              <a:ext uri="{FF2B5EF4-FFF2-40B4-BE49-F238E27FC236}">
                <a16:creationId xmlns:a16="http://schemas.microsoft.com/office/drawing/2014/main" id="{4C240B6A-23FE-4FF8-B5F7-2B9C9E19196F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677" y="2122280"/>
            <a:ext cx="1334485" cy="810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7FE4872-816D-4A75-9F8A-79E0A1582C12}"/>
              </a:ext>
            </a:extLst>
          </p:cNvPr>
          <p:cNvSpPr/>
          <p:nvPr/>
        </p:nvSpPr>
        <p:spPr>
          <a:xfrm>
            <a:off x="4284412" y="6236844"/>
            <a:ext cx="460806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s-CL" sz="900" b="1" spc="150" dirty="0">
                <a:solidFill>
                  <a:schemeClr val="tx2"/>
                </a:solidFill>
              </a:rPr>
              <a:t>Cesfam Talcahuano Sur: 412783905/Hualpencillo 412411235</a:t>
            </a:r>
          </a:p>
          <a:p>
            <a:r>
              <a:rPr lang="es-CL" sz="900" b="1" spc="150" dirty="0">
                <a:solidFill>
                  <a:schemeClr val="tx2"/>
                </a:solidFill>
              </a:rPr>
              <a:t>                               La Floresta: 412426787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BAF8880-1994-48FD-BA02-1EB003255AB0}"/>
              </a:ext>
            </a:extLst>
          </p:cNvPr>
          <p:cNvSpPr/>
          <p:nvPr/>
        </p:nvSpPr>
        <p:spPr>
          <a:xfrm>
            <a:off x="174195" y="3591644"/>
            <a:ext cx="3954758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s-CL" sz="900" b="1" spc="150" dirty="0">
                <a:solidFill>
                  <a:schemeClr val="tx2"/>
                </a:solidFill>
              </a:rPr>
              <a:t>Cesfam Penco: (41)2261386/Lirquén: (41)2688321</a:t>
            </a:r>
          </a:p>
          <a:p>
            <a:r>
              <a:rPr lang="es-CL" sz="900" b="1" spc="150" dirty="0">
                <a:solidFill>
                  <a:schemeClr val="tx2"/>
                </a:solidFill>
              </a:rPr>
              <a:t>                               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39C51138-C74A-4C9A-B7F2-A54C3A8FC8BE}"/>
              </a:ext>
            </a:extLst>
          </p:cNvPr>
          <p:cNvSpPr/>
          <p:nvPr/>
        </p:nvSpPr>
        <p:spPr>
          <a:xfrm>
            <a:off x="4432524" y="3498243"/>
            <a:ext cx="4425429" cy="5078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s-CL" sz="900" b="1" spc="150" dirty="0">
                <a:solidFill>
                  <a:schemeClr val="tx2"/>
                </a:solidFill>
              </a:rPr>
              <a:t>Cesfam Bellavista: (41)2209714/A.Reyes:412501147/Dichato: </a:t>
            </a:r>
            <a:r>
              <a:rPr lang="es-CL" sz="900" b="1" spc="150">
                <a:solidFill>
                  <a:schemeClr val="tx2"/>
                </a:solidFill>
              </a:rPr>
              <a:t>Teléfono:</a:t>
            </a:r>
            <a:r>
              <a:rPr lang="es-CL" sz="900" b="1" spc="150">
                <a:solidFill>
                  <a:srgbClr val="FF0000"/>
                </a:solidFill>
              </a:rPr>
              <a:t> </a:t>
            </a:r>
            <a:endParaRPr lang="es-CL" sz="900" b="1" spc="150" dirty="0">
              <a:solidFill>
                <a:srgbClr val="FF0000"/>
              </a:solidFill>
            </a:endParaRPr>
          </a:p>
          <a:p>
            <a:r>
              <a:rPr lang="es-CL" sz="900" b="1" spc="150" dirty="0">
                <a:solidFill>
                  <a:schemeClr val="tx2"/>
                </a:solidFill>
              </a:rPr>
              <a:t>                               </a:t>
            </a: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318EC2AB-E81B-4A4A-A07C-F3F4E265D173}"/>
              </a:ext>
            </a:extLst>
          </p:cNvPr>
          <p:cNvSpPr/>
          <p:nvPr/>
        </p:nvSpPr>
        <p:spPr>
          <a:xfrm>
            <a:off x="131761" y="6151558"/>
            <a:ext cx="395475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s-CL" sz="900" b="1" spc="150" dirty="0">
                <a:solidFill>
                  <a:schemeClr val="tx2"/>
                </a:solidFill>
              </a:rPr>
              <a:t>Cesfam Leocan Portus: (41)2597373 /P Avendaño:(41) 2723890:/San Vicente</a:t>
            </a:r>
            <a:r>
              <a:rPr lang="es-CL" sz="900" b="1" spc="150" dirty="0">
                <a:solidFill>
                  <a:schemeClr val="tx2"/>
                </a:solidFill>
                <a:sym typeface="Wingdings" panose="05000000000000000000" pitchFamily="2" charset="2"/>
              </a:rPr>
              <a:t>(41)2721912</a:t>
            </a:r>
            <a:r>
              <a:rPr lang="es-CL" sz="900" b="1" spc="150" dirty="0">
                <a:solidFill>
                  <a:schemeClr val="tx2"/>
                </a:solidFill>
              </a:rPr>
              <a:t>/ Los Cerros: (41)2723500</a:t>
            </a:r>
          </a:p>
          <a:p>
            <a:r>
              <a:rPr lang="es-CL" sz="900" b="1" spc="150" dirty="0">
                <a:solidFill>
                  <a:schemeClr val="tx2"/>
                </a:solidFill>
              </a:rPr>
              <a:t>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5262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496F2533-12F0-45B3-91B3-6B58FE217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es-CL" dirty="0"/>
          </a:p>
          <a:p>
            <a:pPr algn="just"/>
            <a:r>
              <a:rPr lang="es-CL" dirty="0"/>
              <a:t>Realizar visitas domiciliarias a usuarios con dependencia moderada a severa, niños, adultos y personas mayores, con compromiso respiratorios.</a:t>
            </a:r>
          </a:p>
          <a:p>
            <a:pPr algn="just"/>
            <a:r>
              <a:rPr lang="es-CL" dirty="0"/>
              <a:t>Colaborar con el programa de Atención Domiciliaria (PAD) de la Atención Primaria de Salud ( APS)</a:t>
            </a:r>
          </a:p>
          <a:p>
            <a:pPr algn="just"/>
            <a:r>
              <a:rPr lang="es-CL" dirty="0"/>
              <a:t>Realizar prevención y educación respecto a enfermedades, su prevención y sus factores de riesgo.</a:t>
            </a:r>
          </a:p>
          <a:p>
            <a:pPr algn="just"/>
            <a:r>
              <a:rPr lang="es-CL" dirty="0"/>
              <a:t>Realizar charlas talleres con fines de promoción y prevención.</a:t>
            </a:r>
          </a:p>
          <a:p>
            <a:pPr algn="just"/>
            <a:r>
              <a:rPr lang="es-CL" dirty="0"/>
              <a:t>Al estar involucrados directamente con cada uno de los CESFAM de cada comuna participamos activamente en sus respectivas acciones comunitarias, reuniones y derivaciones a otros profesionales de la salud.</a:t>
            </a:r>
          </a:p>
          <a:p>
            <a:pPr algn="just"/>
            <a:r>
              <a:rPr lang="es-CL" dirty="0"/>
              <a:t>Actualmente, por pandemia, se están realizando atenciones de Tele Rehabilitación</a:t>
            </a:r>
          </a:p>
          <a:p>
            <a:endParaRPr lang="es-CL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9A025F3-57FD-4EB0-837F-96206BB8E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/>
              <a:t>PRINCIPALES FUNCIONES estrategia</a:t>
            </a:r>
          </a:p>
        </p:txBody>
      </p:sp>
    </p:spTree>
    <p:extLst>
      <p:ext uri="{BB962C8B-B14F-4D97-AF65-F5344CB8AC3E}">
        <p14:creationId xmlns:p14="http://schemas.microsoft.com/office/powerpoint/2010/main" val="1707721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24944"/>
            <a:ext cx="6324600" cy="1828800"/>
          </a:xfrm>
        </p:spPr>
        <p:txBody>
          <a:bodyPr/>
          <a:lstStyle/>
          <a:p>
            <a:pPr algn="ctr"/>
            <a:r>
              <a:rPr lang="es-ES" sz="4000" dirty="0"/>
              <a:t>Muchas gracias.</a:t>
            </a:r>
            <a:endParaRPr lang="es-CL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04664"/>
            <a:ext cx="1874520" cy="170078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50660" y="6093296"/>
            <a:ext cx="4158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400" dirty="0">
                <a:solidFill>
                  <a:schemeClr val="bg1"/>
                </a:solidFill>
              </a:rPr>
              <a:t>Departamento de Planificación y Control de Gestión</a:t>
            </a:r>
            <a:endParaRPr lang="es-CL" sz="1400" dirty="0">
              <a:solidFill>
                <a:schemeClr val="bg1"/>
              </a:solidFill>
            </a:endParaRPr>
          </a:p>
          <a:p>
            <a:pPr algn="ctr"/>
            <a:r>
              <a:rPr lang="es-CL" sz="1400" dirty="0">
                <a:solidFill>
                  <a:schemeClr val="bg1"/>
                </a:solidFill>
              </a:rPr>
              <a:t>Dirección Servicio de Salud Talcahuano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67544" y="4319369"/>
            <a:ext cx="6120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>
                <a:solidFill>
                  <a:srgbClr val="92D050"/>
                </a:solidFill>
                <a:latin typeface="Bradley Hand ITC" panose="03070402050302030203" pitchFamily="66" charset="0"/>
                <a:cs typeface="Arial" panose="020B0604020202020204" pitchFamily="34" charset="0"/>
              </a:rPr>
              <a:t>“Una red de organizaciones que presta, o hace los arreglos para prestar, servicios de salud equitativos e integrales a una población definida y que esta dispuesta  a rendir cuenta de sus resultados clínicos, económicos  y por el estado de salud de la población a la que sirve ( OPS 2010)”.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1505" y="1772960"/>
            <a:ext cx="1653512" cy="124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958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adrícula">
  <a:themeElements>
    <a:clrScheme name="Personalizado 7">
      <a:dk1>
        <a:sysClr val="windowText" lastClr="000000"/>
      </a:dk1>
      <a:lt1>
        <a:sysClr val="window" lastClr="FFFFFF"/>
      </a:lt1>
      <a:dk2>
        <a:srgbClr val="11699F"/>
      </a:dk2>
      <a:lt2>
        <a:srgbClr val="EBEBEB"/>
      </a:lt2>
      <a:accent1>
        <a:srgbClr val="C000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Cuadrícula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Cuadrícula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7187</TotalTime>
  <Words>611</Words>
  <Application>Microsoft Office PowerPoint</Application>
  <PresentationFormat>Presentación en pantalla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Arial</vt:lpstr>
      <vt:lpstr>Bradley Hand ITC</vt:lpstr>
      <vt:lpstr>Calibri</vt:lpstr>
      <vt:lpstr>Franklin Gothic Medium</vt:lpstr>
      <vt:lpstr>Lucida Handwriting</vt:lpstr>
      <vt:lpstr>Wingdings</vt:lpstr>
      <vt:lpstr>Wingdings 2</vt:lpstr>
      <vt:lpstr>Cuadrícula</vt:lpstr>
      <vt:lpstr>  ESTRATEGIA KINESIÓLOGO DOMICILIARIO COMUNAL servicio salud Talcahuano  </vt:lpstr>
      <vt:lpstr>ESTRATEGIA KINESIÓLOGO DOMICILIARIO COMUNAL  </vt:lpstr>
      <vt:lpstr>Resumen RESULTADOS DE LA ESTRATEGIA  2019</vt:lpstr>
      <vt:lpstr>CONCLUSIONES </vt:lpstr>
      <vt:lpstr>PROFESIONALES ESTRATEGIA 2020 </vt:lpstr>
      <vt:lpstr>PRINCIPALES FUNCIONES estrategia</vt:lpstr>
      <vt:lpstr>Muchas gracias.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Pablo</dc:creator>
  <cp:lastModifiedBy>Francisco Cerda</cp:lastModifiedBy>
  <cp:revision>425</cp:revision>
  <dcterms:created xsi:type="dcterms:W3CDTF">2015-12-20T14:41:48Z</dcterms:created>
  <dcterms:modified xsi:type="dcterms:W3CDTF">2020-05-29T15:52:21Z</dcterms:modified>
</cp:coreProperties>
</file>