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9" r:id="rId5"/>
    <p:sldId id="259" r:id="rId6"/>
    <p:sldId id="266" r:id="rId7"/>
    <p:sldId id="261" r:id="rId8"/>
    <p:sldId id="262" r:id="rId9"/>
    <p:sldId id="263" r:id="rId10"/>
    <p:sldId id="264" r:id="rId11"/>
    <p:sldId id="265" r:id="rId12"/>
    <p:sldId id="267" r:id="rId13"/>
  </p:sldIdLst>
  <p:sldSz cx="18288000" cy="10287000"/>
  <p:notesSz cx="6858000" cy="9144000"/>
  <p:embeddedFontLst>
    <p:embeddedFont>
      <p:font typeface="Arimo" panose="020B0604020202020204" charset="0"/>
      <p:regular r:id="rId15"/>
    </p:embeddedFont>
    <p:embeddedFont>
      <p:font typeface="Bryndan Write" panose="020B0604020202020204" charset="0"/>
      <p:regular r:id="rId16"/>
    </p:embeddedFont>
    <p:embeddedFont>
      <p:font typeface="Gotham" panose="020B0604020202020204" charset="0"/>
      <p:regular r:id="rId17"/>
    </p:embeddedFont>
    <p:embeddedFont>
      <p:font typeface="Gotham Bold" panose="020B0604020202020204" charset="0"/>
      <p:regular r:id="rId18"/>
    </p:embeddedFont>
    <p:embeddedFont>
      <p:font typeface="Margin" charset="0"/>
      <p:regular r:id="rId19"/>
    </p:embeddedFont>
    <p:embeddedFont>
      <p:font typeface="Open Sans Bold" panose="020B0604020202020204" charset="0"/>
      <p:regular r:id="rId20"/>
    </p:embeddedFont>
    <p:embeddedFont>
      <p:font typeface="Poppins Bold" panose="020B0604020202020204" charset="0"/>
      <p:regular r:id="rId21"/>
    </p:embeddedFont>
    <p:embeddedFont>
      <p:font typeface="Poppins Medium" panose="00000600000000000000" pitchFamily="2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1320" y="-20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949895-D54F-43CB-8ABB-1C68A227BEF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2C3240A-112C-4DBD-84BC-99B094DA1178}">
      <dgm:prSet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s-ES" sz="3200" b="1" dirty="0"/>
            <a:t>TEMAS  COMUNIDAD</a:t>
          </a:r>
          <a:endParaRPr lang="es-CL" sz="3200" dirty="0"/>
        </a:p>
      </dgm:t>
    </dgm:pt>
    <dgm:pt modelId="{597909AF-84B6-4CCB-936F-403ACE1CD47A}" type="parTrans" cxnId="{0C11645A-F3F9-48FA-A4A4-08BE39CD207B}">
      <dgm:prSet/>
      <dgm:spPr/>
      <dgm:t>
        <a:bodyPr/>
        <a:lstStyle/>
        <a:p>
          <a:endParaRPr lang="es-CL"/>
        </a:p>
      </dgm:t>
    </dgm:pt>
    <dgm:pt modelId="{BBA07AAD-6C37-4F20-8654-7EC56BF8722D}" type="sibTrans" cxnId="{0C11645A-F3F9-48FA-A4A4-08BE39CD207B}">
      <dgm:prSet/>
      <dgm:spPr/>
      <dgm:t>
        <a:bodyPr/>
        <a:lstStyle/>
        <a:p>
          <a:endParaRPr lang="es-CL"/>
        </a:p>
      </dgm:t>
    </dgm:pt>
    <dgm:pt modelId="{B2416172-EC49-4E7C-9A67-FBF3A8D3DDB9}" type="pres">
      <dgm:prSet presAssocID="{5B949895-D54F-43CB-8ABB-1C68A227BEF8}" presName="compositeShape" presStyleCnt="0">
        <dgm:presLayoutVars>
          <dgm:chMax val="7"/>
          <dgm:dir/>
          <dgm:resizeHandles val="exact"/>
        </dgm:presLayoutVars>
      </dgm:prSet>
      <dgm:spPr/>
    </dgm:pt>
    <dgm:pt modelId="{0B34AD2A-E7C7-4DB8-B113-DF1047518F42}" type="pres">
      <dgm:prSet presAssocID="{A2C3240A-112C-4DBD-84BC-99B094DA1178}" presName="circ1TxSh" presStyleLbl="vennNode1" presStyleIdx="0" presStyleCnt="1" custScaleX="147354" custScaleY="100000" custLinFactNeighborX="-11689" custLinFactNeighborY="-7615"/>
      <dgm:spPr/>
    </dgm:pt>
  </dgm:ptLst>
  <dgm:cxnLst>
    <dgm:cxn modelId="{0C11645A-F3F9-48FA-A4A4-08BE39CD207B}" srcId="{5B949895-D54F-43CB-8ABB-1C68A227BEF8}" destId="{A2C3240A-112C-4DBD-84BC-99B094DA1178}" srcOrd="0" destOrd="0" parTransId="{597909AF-84B6-4CCB-936F-403ACE1CD47A}" sibTransId="{BBA07AAD-6C37-4F20-8654-7EC56BF8722D}"/>
    <dgm:cxn modelId="{031CD2D8-C0A4-4B62-A077-DA30CFB966F2}" type="presOf" srcId="{5B949895-D54F-43CB-8ABB-1C68A227BEF8}" destId="{B2416172-EC49-4E7C-9A67-FBF3A8D3DDB9}" srcOrd="0" destOrd="0" presId="urn:microsoft.com/office/officeart/2005/8/layout/venn1"/>
    <dgm:cxn modelId="{129B9AE0-681B-4160-A9EF-D1096FB5EC23}" type="presOf" srcId="{A2C3240A-112C-4DBD-84BC-99B094DA1178}" destId="{0B34AD2A-E7C7-4DB8-B113-DF1047518F42}" srcOrd="0" destOrd="0" presId="urn:microsoft.com/office/officeart/2005/8/layout/venn1"/>
    <dgm:cxn modelId="{D8376FB1-4537-4B7F-A9D6-131DCCB46012}" type="presParOf" srcId="{B2416172-EC49-4E7C-9A67-FBF3A8D3DDB9}" destId="{0B34AD2A-E7C7-4DB8-B113-DF1047518F4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949895-D54F-43CB-8ABB-1C68A227BEF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2C3240A-112C-4DBD-84BC-99B094DA1178}">
      <dgm:prSet custT="1"/>
      <dgm:spPr/>
      <dgm:t>
        <a:bodyPr/>
        <a:lstStyle/>
        <a:p>
          <a:r>
            <a:rPr lang="es-ES" sz="3200" b="1" dirty="0"/>
            <a:t>TEMAS  INSTITUCIONALES</a:t>
          </a:r>
          <a:endParaRPr lang="es-CL" sz="3200" dirty="0"/>
        </a:p>
      </dgm:t>
    </dgm:pt>
    <dgm:pt modelId="{597909AF-84B6-4CCB-936F-403ACE1CD47A}" type="parTrans" cxnId="{0C11645A-F3F9-48FA-A4A4-08BE39CD207B}">
      <dgm:prSet/>
      <dgm:spPr/>
      <dgm:t>
        <a:bodyPr/>
        <a:lstStyle/>
        <a:p>
          <a:endParaRPr lang="es-CL"/>
        </a:p>
      </dgm:t>
    </dgm:pt>
    <dgm:pt modelId="{BBA07AAD-6C37-4F20-8654-7EC56BF8722D}" type="sibTrans" cxnId="{0C11645A-F3F9-48FA-A4A4-08BE39CD207B}">
      <dgm:prSet/>
      <dgm:spPr/>
      <dgm:t>
        <a:bodyPr/>
        <a:lstStyle/>
        <a:p>
          <a:endParaRPr lang="es-CL"/>
        </a:p>
      </dgm:t>
    </dgm:pt>
    <dgm:pt modelId="{B2416172-EC49-4E7C-9A67-FBF3A8D3DDB9}" type="pres">
      <dgm:prSet presAssocID="{5B949895-D54F-43CB-8ABB-1C68A227BEF8}" presName="compositeShape" presStyleCnt="0">
        <dgm:presLayoutVars>
          <dgm:chMax val="7"/>
          <dgm:dir/>
          <dgm:resizeHandles val="exact"/>
        </dgm:presLayoutVars>
      </dgm:prSet>
      <dgm:spPr/>
    </dgm:pt>
    <dgm:pt modelId="{0B34AD2A-E7C7-4DB8-B113-DF1047518F42}" type="pres">
      <dgm:prSet presAssocID="{A2C3240A-112C-4DBD-84BC-99B094DA1178}" presName="circ1TxSh" presStyleLbl="vennNode1" presStyleIdx="0" presStyleCnt="1" custScaleX="195569" custScaleY="73956" custLinFactNeighborX="-92021" custLinFactNeighborY="0"/>
      <dgm:spPr/>
    </dgm:pt>
  </dgm:ptLst>
  <dgm:cxnLst>
    <dgm:cxn modelId="{0C11645A-F3F9-48FA-A4A4-08BE39CD207B}" srcId="{5B949895-D54F-43CB-8ABB-1C68A227BEF8}" destId="{A2C3240A-112C-4DBD-84BC-99B094DA1178}" srcOrd="0" destOrd="0" parTransId="{597909AF-84B6-4CCB-936F-403ACE1CD47A}" sibTransId="{BBA07AAD-6C37-4F20-8654-7EC56BF8722D}"/>
    <dgm:cxn modelId="{031CD2D8-C0A4-4B62-A077-DA30CFB966F2}" type="presOf" srcId="{5B949895-D54F-43CB-8ABB-1C68A227BEF8}" destId="{B2416172-EC49-4E7C-9A67-FBF3A8D3DDB9}" srcOrd="0" destOrd="0" presId="urn:microsoft.com/office/officeart/2005/8/layout/venn1"/>
    <dgm:cxn modelId="{129B9AE0-681B-4160-A9EF-D1096FB5EC23}" type="presOf" srcId="{A2C3240A-112C-4DBD-84BC-99B094DA1178}" destId="{0B34AD2A-E7C7-4DB8-B113-DF1047518F42}" srcOrd="0" destOrd="0" presId="urn:microsoft.com/office/officeart/2005/8/layout/venn1"/>
    <dgm:cxn modelId="{D8376FB1-4537-4B7F-A9D6-131DCCB46012}" type="presParOf" srcId="{B2416172-EC49-4E7C-9A67-FBF3A8D3DDB9}" destId="{0B34AD2A-E7C7-4DB8-B113-DF1047518F4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4AD2A-E7C7-4DB8-B113-DF1047518F42}">
      <dsp:nvSpPr>
        <dsp:cNvPr id="0" name=""/>
        <dsp:cNvSpPr/>
      </dsp:nvSpPr>
      <dsp:spPr>
        <a:xfrm>
          <a:off x="934007" y="0"/>
          <a:ext cx="3183239" cy="2160267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/>
            <a:t>TEMAS  COMUNIDAD</a:t>
          </a:r>
          <a:endParaRPr lang="es-CL" sz="3200" kern="1200" dirty="0"/>
        </a:p>
      </dsp:txBody>
      <dsp:txXfrm>
        <a:off x="1400182" y="316364"/>
        <a:ext cx="2250889" cy="1527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4AD2A-E7C7-4DB8-B113-DF1047518F42}">
      <dsp:nvSpPr>
        <dsp:cNvPr id="0" name=""/>
        <dsp:cNvSpPr/>
      </dsp:nvSpPr>
      <dsp:spPr>
        <a:xfrm>
          <a:off x="0" y="291065"/>
          <a:ext cx="4371325" cy="16530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/>
            <a:t>TEMAS  INSTITUCIONALES</a:t>
          </a:r>
          <a:endParaRPr lang="es-CL" sz="3200" kern="1200" dirty="0"/>
        </a:p>
      </dsp:txBody>
      <dsp:txXfrm>
        <a:off x="640166" y="533149"/>
        <a:ext cx="3090993" cy="1168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78540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35.png"/><Relationship Id="rId7" Type="http://schemas.openxmlformats.org/officeDocument/2006/relationships/image" Target="../media/image30.png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diagramColors" Target="../diagrams/colors2.xml"/><Relationship Id="rId5" Type="http://schemas.openxmlformats.org/officeDocument/2006/relationships/image" Target="../media/image31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36.svg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6.svg"/><Relationship Id="rId4" Type="http://schemas.openxmlformats.org/officeDocument/2006/relationships/image" Target="../media/image5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quizizz.com/admin/quiz/65dce68c37d1f04907ed9e75/startV4?fromBrowserLoad=tru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sv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35.png"/><Relationship Id="rId7" Type="http://schemas.openxmlformats.org/officeDocument/2006/relationships/image" Target="../media/image30.png"/><Relationship Id="rId12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1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6.svg"/><Relationship Id="rId9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24" t="-38888" r="-1662" b="-4633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288488" y="3797767"/>
            <a:ext cx="13466950" cy="607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2"/>
              </a:lnSpc>
            </a:pPr>
            <a:r>
              <a:rPr lang="en-US" sz="6177" spc="-154">
                <a:solidFill>
                  <a:srgbClr val="103E7B"/>
                </a:solidFill>
                <a:latin typeface="Bryndan Write"/>
              </a:rPr>
              <a:t>CONSULTA CIUDADANA </a:t>
            </a:r>
          </a:p>
          <a:p>
            <a:pPr algn="ctr">
              <a:lnSpc>
                <a:spcPts val="7412"/>
              </a:lnSpc>
            </a:pPr>
            <a:r>
              <a:rPr lang="en-US" sz="6177" spc="-154">
                <a:solidFill>
                  <a:srgbClr val="103E7B"/>
                </a:solidFill>
                <a:latin typeface="Bryndan Write"/>
              </a:rPr>
              <a:t>CUENTA PúBLICA PARTICIPATIVA </a:t>
            </a:r>
          </a:p>
          <a:p>
            <a:pPr algn="ctr">
              <a:lnSpc>
                <a:spcPts val="7412"/>
              </a:lnSpc>
            </a:pPr>
            <a:r>
              <a:rPr lang="en-US" sz="6177" spc="-154">
                <a:solidFill>
                  <a:srgbClr val="103E7B"/>
                </a:solidFill>
                <a:latin typeface="Bryndan Write"/>
              </a:rPr>
              <a:t>SERVICIO DE SALUD TALCAHUANO</a:t>
            </a:r>
          </a:p>
          <a:p>
            <a:pPr algn="ctr">
              <a:lnSpc>
                <a:spcPts val="7412"/>
              </a:lnSpc>
            </a:pPr>
            <a:r>
              <a:rPr lang="en-US" sz="6177" spc="-154">
                <a:solidFill>
                  <a:srgbClr val="103E7B"/>
                </a:solidFill>
                <a:latin typeface="Bryndan Write"/>
              </a:rPr>
              <a:t>Gestión 2023</a:t>
            </a:r>
          </a:p>
          <a:p>
            <a:pPr algn="ctr">
              <a:lnSpc>
                <a:spcPts val="17964"/>
              </a:lnSpc>
            </a:pPr>
            <a:endParaRPr lang="en-US" sz="6177" spc="-154">
              <a:solidFill>
                <a:srgbClr val="103E7B"/>
              </a:solidFill>
              <a:latin typeface="Bryndan Write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2791352" y="-2284358"/>
            <a:ext cx="6763799" cy="7058994"/>
          </a:xfrm>
          <a:custGeom>
            <a:avLst/>
            <a:gdLst/>
            <a:ahLst/>
            <a:cxnLst/>
            <a:rect l="l" t="t" r="r" b="b"/>
            <a:pathLst>
              <a:path w="6763799" h="7058994">
                <a:moveTo>
                  <a:pt x="0" y="0"/>
                </a:moveTo>
                <a:lnTo>
                  <a:pt x="6763800" y="0"/>
                </a:lnTo>
                <a:lnTo>
                  <a:pt x="6763800" y="7058993"/>
                </a:lnTo>
                <a:lnTo>
                  <a:pt x="0" y="70589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19787" y="6869580"/>
            <a:ext cx="5249719" cy="4075094"/>
          </a:xfrm>
          <a:custGeom>
            <a:avLst/>
            <a:gdLst/>
            <a:ahLst/>
            <a:cxnLst/>
            <a:rect l="l" t="t" r="r" b="b"/>
            <a:pathLst>
              <a:path w="5249719" h="4075094">
                <a:moveTo>
                  <a:pt x="0" y="0"/>
                </a:moveTo>
                <a:lnTo>
                  <a:pt x="5249719" y="0"/>
                </a:lnTo>
                <a:lnTo>
                  <a:pt x="5249719" y="4075094"/>
                </a:lnTo>
                <a:lnTo>
                  <a:pt x="0" y="40750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705123">
            <a:off x="-3783887" y="4741831"/>
            <a:ext cx="5289267" cy="9794938"/>
          </a:xfrm>
          <a:custGeom>
            <a:avLst/>
            <a:gdLst/>
            <a:ahLst/>
            <a:cxnLst/>
            <a:rect l="l" t="t" r="r" b="b"/>
            <a:pathLst>
              <a:path w="5289267" h="9794938">
                <a:moveTo>
                  <a:pt x="0" y="0"/>
                </a:moveTo>
                <a:lnTo>
                  <a:pt x="5289267" y="0"/>
                </a:lnTo>
                <a:lnTo>
                  <a:pt x="5289267" y="9794938"/>
                </a:lnTo>
                <a:lnTo>
                  <a:pt x="0" y="9794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 flipV="1">
            <a:off x="-5079849" y="255114"/>
            <a:ext cx="10159698" cy="3657491"/>
          </a:xfrm>
          <a:custGeom>
            <a:avLst/>
            <a:gdLst/>
            <a:ahLst/>
            <a:cxnLst/>
            <a:rect l="l" t="t" r="r" b="b"/>
            <a:pathLst>
              <a:path w="10159698" h="3657491">
                <a:moveTo>
                  <a:pt x="0" y="3657492"/>
                </a:moveTo>
                <a:lnTo>
                  <a:pt x="10159698" y="3657492"/>
                </a:lnTo>
                <a:lnTo>
                  <a:pt x="10159698" y="0"/>
                </a:lnTo>
                <a:lnTo>
                  <a:pt x="0" y="0"/>
                </a:lnTo>
                <a:lnTo>
                  <a:pt x="0" y="365749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0378544">
            <a:off x="14688305" y="-2489385"/>
            <a:ext cx="5634216" cy="10433733"/>
          </a:xfrm>
          <a:custGeom>
            <a:avLst/>
            <a:gdLst/>
            <a:ahLst/>
            <a:cxnLst/>
            <a:rect l="l" t="t" r="r" b="b"/>
            <a:pathLst>
              <a:path w="5634216" h="10433733">
                <a:moveTo>
                  <a:pt x="0" y="0"/>
                </a:moveTo>
                <a:lnTo>
                  <a:pt x="5634216" y="0"/>
                </a:lnTo>
                <a:lnTo>
                  <a:pt x="5634216" y="10433733"/>
                </a:lnTo>
                <a:lnTo>
                  <a:pt x="0" y="10433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206601">
            <a:off x="14091405" y="-1798860"/>
            <a:ext cx="9356201" cy="7151380"/>
          </a:xfrm>
          <a:custGeom>
            <a:avLst/>
            <a:gdLst/>
            <a:ahLst/>
            <a:cxnLst/>
            <a:rect l="l" t="t" r="r" b="b"/>
            <a:pathLst>
              <a:path w="9356201" h="7151380">
                <a:moveTo>
                  <a:pt x="0" y="0"/>
                </a:moveTo>
                <a:lnTo>
                  <a:pt x="9356201" y="0"/>
                </a:lnTo>
                <a:lnTo>
                  <a:pt x="9356201" y="7151380"/>
                </a:lnTo>
                <a:lnTo>
                  <a:pt x="0" y="71513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1752" t="-6661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565282" y="605876"/>
            <a:ext cx="2913364" cy="2637919"/>
          </a:xfrm>
          <a:custGeom>
            <a:avLst/>
            <a:gdLst/>
            <a:ahLst/>
            <a:cxnLst/>
            <a:rect l="l" t="t" r="r" b="b"/>
            <a:pathLst>
              <a:path w="2913364" h="2637919">
                <a:moveTo>
                  <a:pt x="0" y="0"/>
                </a:moveTo>
                <a:lnTo>
                  <a:pt x="2913364" y="0"/>
                </a:lnTo>
                <a:lnTo>
                  <a:pt x="2913364" y="2637919"/>
                </a:lnTo>
                <a:lnTo>
                  <a:pt x="0" y="263791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4" t="-38888" r="-1662" b="-4633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398725"/>
            <a:ext cx="4352270" cy="3141548"/>
          </a:xfrm>
          <a:custGeom>
            <a:avLst/>
            <a:gdLst/>
            <a:ahLst/>
            <a:cxnLst/>
            <a:rect l="l" t="t" r="r" b="b"/>
            <a:pathLst>
              <a:path w="4352270" h="3141548">
                <a:moveTo>
                  <a:pt x="0" y="0"/>
                </a:moveTo>
                <a:lnTo>
                  <a:pt x="4352270" y="0"/>
                </a:lnTo>
                <a:lnTo>
                  <a:pt x="4352270" y="3141548"/>
                </a:lnTo>
                <a:lnTo>
                  <a:pt x="0" y="31415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10800000">
            <a:off x="2514600" y="2883423"/>
            <a:ext cx="14298631" cy="3160243"/>
            <a:chOff x="0" y="0"/>
            <a:chExt cx="16951207" cy="37465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951207" cy="3746508"/>
            </a:xfrm>
            <a:custGeom>
              <a:avLst/>
              <a:gdLst/>
              <a:ahLst/>
              <a:cxnLst/>
              <a:rect l="l" t="t" r="r" b="b"/>
              <a:pathLst>
                <a:path w="16951207" h="3746508">
                  <a:moveTo>
                    <a:pt x="496570" y="0"/>
                  </a:moveTo>
                  <a:lnTo>
                    <a:pt x="496570" y="3746508"/>
                  </a:lnTo>
                  <a:lnTo>
                    <a:pt x="15204957" y="3746508"/>
                  </a:lnTo>
                  <a:lnTo>
                    <a:pt x="15204957" y="0"/>
                  </a:lnTo>
                  <a:cubicBezTo>
                    <a:pt x="15204957" y="0"/>
                    <a:pt x="496570" y="0"/>
                    <a:pt x="496570" y="0"/>
                  </a:cubicBezTo>
                  <a:close/>
                  <a:moveTo>
                    <a:pt x="15701527" y="1197618"/>
                  </a:moveTo>
                  <a:lnTo>
                    <a:pt x="15701527" y="469917"/>
                  </a:lnTo>
                  <a:cubicBezTo>
                    <a:pt x="15701527" y="222250"/>
                    <a:pt x="15479277" y="0"/>
                    <a:pt x="15204957" y="0"/>
                  </a:cubicBezTo>
                  <a:lnTo>
                    <a:pt x="15204957" y="3746508"/>
                  </a:lnTo>
                  <a:cubicBezTo>
                    <a:pt x="15479277" y="3746508"/>
                    <a:pt x="15701527" y="3524258"/>
                    <a:pt x="15701527" y="3249938"/>
                  </a:cubicBezTo>
                  <a:lnTo>
                    <a:pt x="15701527" y="1670058"/>
                  </a:lnTo>
                  <a:cubicBezTo>
                    <a:pt x="16209527" y="1685298"/>
                    <a:pt x="16713718" y="1661168"/>
                    <a:pt x="16951207" y="1704348"/>
                  </a:cubicBezTo>
                  <a:cubicBezTo>
                    <a:pt x="16547348" y="1517658"/>
                    <a:pt x="16113007" y="1381768"/>
                    <a:pt x="15701527" y="1197618"/>
                  </a:cubicBezTo>
                  <a:close/>
                  <a:moveTo>
                    <a:pt x="0" y="469917"/>
                  </a:moveTo>
                  <a:lnTo>
                    <a:pt x="0" y="3249938"/>
                  </a:lnTo>
                  <a:cubicBezTo>
                    <a:pt x="0" y="3524258"/>
                    <a:pt x="222250" y="3746508"/>
                    <a:pt x="496570" y="3746508"/>
                  </a:cubicBezTo>
                  <a:lnTo>
                    <a:pt x="496570" y="0"/>
                  </a:lnTo>
                  <a:cubicBezTo>
                    <a:pt x="222250" y="0"/>
                    <a:pt x="0" y="222250"/>
                    <a:pt x="0" y="469917"/>
                  </a:cubicBezTo>
                  <a:close/>
                </a:path>
              </a:pathLst>
            </a:custGeom>
            <a:solidFill>
              <a:srgbClr val="719FD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213582" y="677675"/>
            <a:ext cx="1925105" cy="2540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57"/>
              </a:lnSpc>
            </a:pPr>
            <a:r>
              <a:rPr lang="en-US" sz="19650" spc="176">
                <a:solidFill>
                  <a:srgbClr val="2C2B2B"/>
                </a:solidFill>
                <a:latin typeface="Margin"/>
              </a:rPr>
              <a:t>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95235" y="7058976"/>
            <a:ext cx="2909072" cy="495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80"/>
              </a:lnSpc>
              <a:spcBef>
                <a:spcPct val="0"/>
              </a:spcBef>
            </a:pPr>
            <a:r>
              <a:rPr lang="en-US" sz="3072">
                <a:solidFill>
                  <a:srgbClr val="2C2B2B"/>
                </a:solidFill>
                <a:latin typeface="Halley Bold"/>
              </a:rPr>
              <a:t>Comunicación</a:t>
            </a:r>
          </a:p>
        </p:txBody>
      </p:sp>
      <p:sp>
        <p:nvSpPr>
          <p:cNvPr id="8" name="Freeform 8"/>
          <p:cNvSpPr/>
          <p:nvPr/>
        </p:nvSpPr>
        <p:spPr>
          <a:xfrm>
            <a:off x="5139042" y="7059119"/>
            <a:ext cx="511005" cy="484816"/>
          </a:xfrm>
          <a:custGeom>
            <a:avLst/>
            <a:gdLst/>
            <a:ahLst/>
            <a:cxnLst/>
            <a:rect l="l" t="t" r="r" b="b"/>
            <a:pathLst>
              <a:path w="511005" h="484816">
                <a:moveTo>
                  <a:pt x="0" y="0"/>
                </a:moveTo>
                <a:lnTo>
                  <a:pt x="511004" y="0"/>
                </a:lnTo>
                <a:lnTo>
                  <a:pt x="511004" y="484816"/>
                </a:lnTo>
                <a:lnTo>
                  <a:pt x="0" y="484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795235" y="7543792"/>
            <a:ext cx="2909072" cy="495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80"/>
              </a:lnSpc>
              <a:spcBef>
                <a:spcPct val="0"/>
              </a:spcBef>
            </a:pPr>
            <a:r>
              <a:rPr lang="en-US" sz="3072">
                <a:solidFill>
                  <a:srgbClr val="2C2B2B"/>
                </a:solidFill>
                <a:latin typeface="Halley Bold"/>
              </a:rPr>
              <a:t>Diálogo</a:t>
            </a:r>
          </a:p>
        </p:txBody>
      </p:sp>
      <p:sp>
        <p:nvSpPr>
          <p:cNvPr id="10" name="Freeform 10"/>
          <p:cNvSpPr/>
          <p:nvPr/>
        </p:nvSpPr>
        <p:spPr>
          <a:xfrm>
            <a:off x="5139042" y="7543935"/>
            <a:ext cx="511005" cy="484816"/>
          </a:xfrm>
          <a:custGeom>
            <a:avLst/>
            <a:gdLst/>
            <a:ahLst/>
            <a:cxnLst/>
            <a:rect l="l" t="t" r="r" b="b"/>
            <a:pathLst>
              <a:path w="511005" h="484816">
                <a:moveTo>
                  <a:pt x="0" y="0"/>
                </a:moveTo>
                <a:lnTo>
                  <a:pt x="511004" y="0"/>
                </a:lnTo>
                <a:lnTo>
                  <a:pt x="511004" y="484816"/>
                </a:lnTo>
                <a:lnTo>
                  <a:pt x="0" y="484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795235" y="8039077"/>
            <a:ext cx="2909072" cy="495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80"/>
              </a:lnSpc>
              <a:spcBef>
                <a:spcPct val="0"/>
              </a:spcBef>
            </a:pPr>
            <a:r>
              <a:rPr lang="en-US" sz="3072">
                <a:solidFill>
                  <a:srgbClr val="2C2B2B"/>
                </a:solidFill>
                <a:latin typeface="Halley Bold"/>
              </a:rPr>
              <a:t>Conversación</a:t>
            </a:r>
          </a:p>
        </p:txBody>
      </p:sp>
      <p:sp>
        <p:nvSpPr>
          <p:cNvPr id="12" name="Freeform 12"/>
          <p:cNvSpPr/>
          <p:nvPr/>
        </p:nvSpPr>
        <p:spPr>
          <a:xfrm>
            <a:off x="5139042" y="8039220"/>
            <a:ext cx="511005" cy="484816"/>
          </a:xfrm>
          <a:custGeom>
            <a:avLst/>
            <a:gdLst/>
            <a:ahLst/>
            <a:cxnLst/>
            <a:rect l="l" t="t" r="r" b="b"/>
            <a:pathLst>
              <a:path w="511005" h="484816">
                <a:moveTo>
                  <a:pt x="0" y="0"/>
                </a:moveTo>
                <a:lnTo>
                  <a:pt x="511004" y="0"/>
                </a:lnTo>
                <a:lnTo>
                  <a:pt x="511004" y="484815"/>
                </a:lnTo>
                <a:lnTo>
                  <a:pt x="0" y="4848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078362" y="391925"/>
            <a:ext cx="11932935" cy="94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5"/>
              </a:lnSpc>
            </a:pPr>
            <a:r>
              <a:rPr lang="en-US" sz="7301" spc="474">
                <a:solidFill>
                  <a:srgbClr val="2C2B2B"/>
                </a:solidFill>
                <a:latin typeface="Margin"/>
              </a:rPr>
              <a:t>TRABAJO GRUPAL</a:t>
            </a:r>
          </a:p>
        </p:txBody>
      </p:sp>
      <p:sp>
        <p:nvSpPr>
          <p:cNvPr id="14" name="Freeform 14" descr="Complemento-Logo-Gobierno-160x14px.png"/>
          <p:cNvSpPr/>
          <p:nvPr/>
        </p:nvSpPr>
        <p:spPr>
          <a:xfrm>
            <a:off x="0" y="9993548"/>
            <a:ext cx="3353741" cy="293453"/>
          </a:xfrm>
          <a:custGeom>
            <a:avLst/>
            <a:gdLst/>
            <a:ahLst/>
            <a:cxnLst/>
            <a:rect l="l" t="t" r="r" b="b"/>
            <a:pathLst>
              <a:path w="3353741" h="293453">
                <a:moveTo>
                  <a:pt x="0" y="0"/>
                </a:moveTo>
                <a:lnTo>
                  <a:pt x="3353741" y="0"/>
                </a:lnTo>
                <a:lnTo>
                  <a:pt x="3353741" y="293452"/>
                </a:lnTo>
                <a:lnTo>
                  <a:pt x="0" y="2934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963756" y="1256015"/>
            <a:ext cx="13010085" cy="121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2"/>
              </a:lnSpc>
              <a:spcBef>
                <a:spcPct val="0"/>
              </a:spcBef>
            </a:pPr>
            <a:r>
              <a:rPr lang="en-US" sz="3466" dirty="0">
                <a:solidFill>
                  <a:srgbClr val="000000"/>
                </a:solidFill>
                <a:latin typeface="Arimo"/>
              </a:rPr>
              <a:t>De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los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66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/>
              </a:rPr>
              <a:t>temas</a:t>
            </a:r>
            <a:r>
              <a:rPr lang="en-US" sz="3466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/>
              </a:rPr>
              <a:t> </a:t>
            </a:r>
            <a:r>
              <a:rPr lang="en-US" sz="3466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/>
              </a:rPr>
              <a:t>institucionales</a:t>
            </a:r>
            <a:r>
              <a:rPr lang="en-US" sz="3466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/>
              </a:rPr>
              <a:t> 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que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serán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dados a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conocer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en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la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siguiente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Cuenta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Pública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Participativa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gestión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2023 del SST: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78362" y="3533227"/>
            <a:ext cx="12373386" cy="1829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2"/>
              </a:lnSpc>
              <a:spcBef>
                <a:spcPct val="0"/>
              </a:spcBef>
            </a:pPr>
            <a:r>
              <a:rPr lang="en-US" sz="3466" dirty="0">
                <a:solidFill>
                  <a:srgbClr val="000000"/>
                </a:solidFill>
                <a:latin typeface="Arimo"/>
              </a:rPr>
              <a:t>¿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Cuáles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cree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Ud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. son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aquellos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que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necesitan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ser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explicados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con mayor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detalle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para la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Comunidad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? </a:t>
            </a:r>
          </a:p>
          <a:p>
            <a:pPr>
              <a:lnSpc>
                <a:spcPts val="4852"/>
              </a:lnSpc>
              <a:spcBef>
                <a:spcPct val="0"/>
              </a:spcBef>
            </a:pPr>
            <a:r>
              <a:rPr lang="en-US" sz="3466" dirty="0">
                <a:solidFill>
                  <a:srgbClr val="000000"/>
                </a:solidFill>
                <a:latin typeface="Arimo"/>
              </a:rPr>
              <a:t>¿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Qué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información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se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necesita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dar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a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conocer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?</a:t>
            </a:r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8C96575D-0965-75EC-EB8E-DEA74EA5CF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6415591"/>
              </p:ext>
            </p:extLst>
          </p:nvPr>
        </p:nvGraphicFramePr>
        <p:xfrm>
          <a:off x="8849495" y="6795802"/>
          <a:ext cx="6089682" cy="2235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47CA067F-BA09-527E-2CA1-46D127BF4643}"/>
              </a:ext>
            </a:extLst>
          </p:cNvPr>
          <p:cNvSpPr/>
          <p:nvPr/>
        </p:nvSpPr>
        <p:spPr>
          <a:xfrm>
            <a:off x="13025661" y="7594995"/>
            <a:ext cx="1258962" cy="6924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5B0D1FBD-831F-F137-28A5-9D58DF1BBEA2}"/>
              </a:ext>
            </a:extLst>
          </p:cNvPr>
          <p:cNvSpPr/>
          <p:nvPr/>
        </p:nvSpPr>
        <p:spPr>
          <a:xfrm>
            <a:off x="14302040" y="6820944"/>
            <a:ext cx="3919713" cy="193079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MÁS INFORMACIÓN </a:t>
            </a:r>
            <a:endParaRPr lang="es-CL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9971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4" t="-38888" r="-1662" b="-4633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27901" y="1646931"/>
            <a:ext cx="4352270" cy="3141548"/>
          </a:xfrm>
          <a:custGeom>
            <a:avLst/>
            <a:gdLst/>
            <a:ahLst/>
            <a:cxnLst/>
            <a:rect l="l" t="t" r="r" b="b"/>
            <a:pathLst>
              <a:path w="4352270" h="3141548">
                <a:moveTo>
                  <a:pt x="0" y="0"/>
                </a:moveTo>
                <a:lnTo>
                  <a:pt x="4352270" y="0"/>
                </a:lnTo>
                <a:lnTo>
                  <a:pt x="4352270" y="3141547"/>
                </a:lnTo>
                <a:lnTo>
                  <a:pt x="0" y="31415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10800000">
            <a:off x="3657600" y="3164289"/>
            <a:ext cx="12668681" cy="3160243"/>
            <a:chOff x="0" y="0"/>
            <a:chExt cx="15018880" cy="37465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018880" cy="3746508"/>
            </a:xfrm>
            <a:custGeom>
              <a:avLst/>
              <a:gdLst/>
              <a:ahLst/>
              <a:cxnLst/>
              <a:rect l="l" t="t" r="r" b="b"/>
              <a:pathLst>
                <a:path w="15018880" h="3746508">
                  <a:moveTo>
                    <a:pt x="496570" y="0"/>
                  </a:moveTo>
                  <a:lnTo>
                    <a:pt x="496570" y="3746508"/>
                  </a:lnTo>
                  <a:lnTo>
                    <a:pt x="13272630" y="3746508"/>
                  </a:lnTo>
                  <a:lnTo>
                    <a:pt x="13272630" y="0"/>
                  </a:lnTo>
                  <a:cubicBezTo>
                    <a:pt x="13272630" y="0"/>
                    <a:pt x="496570" y="0"/>
                    <a:pt x="496570" y="0"/>
                  </a:cubicBezTo>
                  <a:close/>
                  <a:moveTo>
                    <a:pt x="13769200" y="1197618"/>
                  </a:moveTo>
                  <a:lnTo>
                    <a:pt x="13769200" y="469917"/>
                  </a:lnTo>
                  <a:cubicBezTo>
                    <a:pt x="13769200" y="222250"/>
                    <a:pt x="13546950" y="0"/>
                    <a:pt x="13272630" y="0"/>
                  </a:cubicBezTo>
                  <a:lnTo>
                    <a:pt x="13272630" y="3746508"/>
                  </a:lnTo>
                  <a:cubicBezTo>
                    <a:pt x="13546950" y="3746508"/>
                    <a:pt x="13769200" y="3524258"/>
                    <a:pt x="13769200" y="3249938"/>
                  </a:cubicBezTo>
                  <a:lnTo>
                    <a:pt x="13769200" y="1670058"/>
                  </a:lnTo>
                  <a:cubicBezTo>
                    <a:pt x="14277200" y="1685298"/>
                    <a:pt x="14781391" y="1661168"/>
                    <a:pt x="15018880" y="1704348"/>
                  </a:cubicBezTo>
                  <a:cubicBezTo>
                    <a:pt x="14615021" y="1517658"/>
                    <a:pt x="14180680" y="1381768"/>
                    <a:pt x="13769200" y="1197618"/>
                  </a:cubicBezTo>
                  <a:close/>
                  <a:moveTo>
                    <a:pt x="0" y="469917"/>
                  </a:moveTo>
                  <a:lnTo>
                    <a:pt x="0" y="3249938"/>
                  </a:lnTo>
                  <a:cubicBezTo>
                    <a:pt x="0" y="3524258"/>
                    <a:pt x="222250" y="3746508"/>
                    <a:pt x="496570" y="3746508"/>
                  </a:cubicBezTo>
                  <a:lnTo>
                    <a:pt x="496570" y="0"/>
                  </a:lnTo>
                  <a:cubicBezTo>
                    <a:pt x="222250" y="0"/>
                    <a:pt x="0" y="222250"/>
                    <a:pt x="0" y="469917"/>
                  </a:cubicBezTo>
                  <a:close/>
                </a:path>
              </a:pathLst>
            </a:custGeom>
            <a:solidFill>
              <a:srgbClr val="E489A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394544" y="3580302"/>
            <a:ext cx="10356397" cy="1964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2"/>
              </a:lnSpc>
              <a:spcBef>
                <a:spcPct val="0"/>
              </a:spcBef>
            </a:pPr>
            <a:r>
              <a:rPr lang="en-US" sz="3766" dirty="0" err="1">
                <a:solidFill>
                  <a:srgbClr val="000000"/>
                </a:solidFill>
                <a:latin typeface="Arimo"/>
              </a:rPr>
              <a:t>Dé</a:t>
            </a:r>
            <a:r>
              <a:rPr lang="en-US" sz="37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766" dirty="0" err="1">
                <a:solidFill>
                  <a:srgbClr val="000000"/>
                </a:solidFill>
                <a:latin typeface="Arimo"/>
              </a:rPr>
              <a:t>una</a:t>
            </a:r>
            <a:r>
              <a:rPr lang="en-US" sz="37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766" dirty="0" err="1">
                <a:solidFill>
                  <a:srgbClr val="000000"/>
                </a:solidFill>
                <a:latin typeface="Arimo"/>
              </a:rPr>
              <a:t>sugerencia</a:t>
            </a:r>
            <a:r>
              <a:rPr lang="en-US" sz="3766" dirty="0">
                <a:solidFill>
                  <a:srgbClr val="000000"/>
                </a:solidFill>
                <a:latin typeface="Arimo"/>
              </a:rPr>
              <a:t> para que la </a:t>
            </a:r>
            <a:r>
              <a:rPr lang="en-US" sz="3766" dirty="0" err="1">
                <a:solidFill>
                  <a:srgbClr val="000000"/>
                </a:solidFill>
                <a:latin typeface="Arimo"/>
              </a:rPr>
              <a:t>Cuenta</a:t>
            </a:r>
            <a:r>
              <a:rPr lang="en-US" sz="37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766" dirty="0" err="1">
                <a:solidFill>
                  <a:srgbClr val="000000"/>
                </a:solidFill>
                <a:latin typeface="Arimo"/>
              </a:rPr>
              <a:t>Pública</a:t>
            </a:r>
            <a:r>
              <a:rPr lang="en-US" sz="37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766" dirty="0" err="1">
                <a:solidFill>
                  <a:srgbClr val="000000"/>
                </a:solidFill>
                <a:latin typeface="Arimo"/>
              </a:rPr>
              <a:t>Participativa</a:t>
            </a:r>
            <a:r>
              <a:rPr lang="en-US" sz="37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766" dirty="0" err="1">
                <a:solidFill>
                  <a:srgbClr val="000000"/>
                </a:solidFill>
                <a:latin typeface="Arimo"/>
              </a:rPr>
              <a:t>prontamente</a:t>
            </a:r>
            <a:r>
              <a:rPr lang="en-US" sz="3766" dirty="0">
                <a:solidFill>
                  <a:srgbClr val="000000"/>
                </a:solidFill>
                <a:latin typeface="Arimo"/>
              </a:rPr>
              <a:t> a </a:t>
            </a:r>
            <a:r>
              <a:rPr lang="en-US" sz="3766" dirty="0" err="1">
                <a:solidFill>
                  <a:srgbClr val="000000"/>
                </a:solidFill>
                <a:latin typeface="Arimo"/>
              </a:rPr>
              <a:t>realizar</a:t>
            </a:r>
            <a:r>
              <a:rPr lang="en-US" sz="37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766" dirty="0" err="1">
                <a:solidFill>
                  <a:srgbClr val="000000"/>
                </a:solidFill>
                <a:latin typeface="Arimo"/>
              </a:rPr>
              <a:t>cumpla</a:t>
            </a:r>
            <a:r>
              <a:rPr lang="en-US" sz="37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766" dirty="0" err="1">
                <a:solidFill>
                  <a:srgbClr val="000000"/>
                </a:solidFill>
                <a:latin typeface="Arimo"/>
              </a:rPr>
              <a:t>su</a:t>
            </a:r>
            <a:r>
              <a:rPr lang="en-US" sz="37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766" dirty="0" err="1">
                <a:solidFill>
                  <a:srgbClr val="000000"/>
                </a:solidFill>
                <a:latin typeface="Arimo"/>
              </a:rPr>
              <a:t>propósito</a:t>
            </a:r>
            <a:r>
              <a:rPr lang="en-US" sz="3766" dirty="0">
                <a:solidFill>
                  <a:srgbClr val="000000"/>
                </a:solidFill>
                <a:latin typeface="Arimo"/>
              </a:rPr>
              <a:t>. (</a:t>
            </a:r>
            <a:r>
              <a:rPr lang="en-US" sz="3766" dirty="0" err="1">
                <a:solidFill>
                  <a:srgbClr val="000000"/>
                </a:solidFill>
                <a:latin typeface="Arimo"/>
              </a:rPr>
              <a:t>Ej</a:t>
            </a:r>
            <a:r>
              <a:rPr lang="en-US" sz="3766" dirty="0">
                <a:solidFill>
                  <a:srgbClr val="000000"/>
                </a:solidFill>
                <a:latin typeface="Arimo"/>
              </a:rPr>
              <a:t>; </a:t>
            </a:r>
            <a:r>
              <a:rPr lang="en-US" sz="3766" dirty="0" err="1">
                <a:solidFill>
                  <a:srgbClr val="000000"/>
                </a:solidFill>
                <a:latin typeface="Arimo"/>
              </a:rPr>
              <a:t>horario</a:t>
            </a:r>
            <a:r>
              <a:rPr lang="en-US" sz="3766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766" dirty="0" err="1">
                <a:solidFill>
                  <a:srgbClr val="000000"/>
                </a:solidFill>
                <a:latin typeface="Arimo"/>
              </a:rPr>
              <a:t>lugar</a:t>
            </a:r>
            <a:r>
              <a:rPr lang="en-US" sz="3766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766" dirty="0" err="1">
                <a:solidFill>
                  <a:srgbClr val="000000"/>
                </a:solidFill>
                <a:latin typeface="Arimo"/>
              </a:rPr>
              <a:t>participantes</a:t>
            </a:r>
            <a:r>
              <a:rPr lang="en-US" sz="3766" dirty="0">
                <a:solidFill>
                  <a:srgbClr val="000000"/>
                </a:solidFill>
                <a:latin typeface="Arimo"/>
              </a:rPr>
              <a:t>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31097" y="1958140"/>
            <a:ext cx="1925105" cy="2540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57"/>
              </a:lnSpc>
            </a:pPr>
            <a:r>
              <a:rPr lang="en-US" sz="19650" spc="176">
                <a:solidFill>
                  <a:srgbClr val="2C2B2B"/>
                </a:solidFill>
                <a:latin typeface="Margin"/>
              </a:rPr>
              <a:t>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95235" y="7058976"/>
            <a:ext cx="2909072" cy="495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80"/>
              </a:lnSpc>
              <a:spcBef>
                <a:spcPct val="0"/>
              </a:spcBef>
            </a:pPr>
            <a:r>
              <a:rPr lang="en-US" sz="3072">
                <a:solidFill>
                  <a:srgbClr val="2C2B2B"/>
                </a:solidFill>
                <a:latin typeface="Halley Bold"/>
              </a:rPr>
              <a:t>Comunicación</a:t>
            </a:r>
          </a:p>
        </p:txBody>
      </p:sp>
      <p:sp>
        <p:nvSpPr>
          <p:cNvPr id="9" name="Freeform 9"/>
          <p:cNvSpPr/>
          <p:nvPr/>
        </p:nvSpPr>
        <p:spPr>
          <a:xfrm>
            <a:off x="5139042" y="7059119"/>
            <a:ext cx="511005" cy="484816"/>
          </a:xfrm>
          <a:custGeom>
            <a:avLst/>
            <a:gdLst/>
            <a:ahLst/>
            <a:cxnLst/>
            <a:rect l="l" t="t" r="r" b="b"/>
            <a:pathLst>
              <a:path w="511005" h="484816">
                <a:moveTo>
                  <a:pt x="0" y="0"/>
                </a:moveTo>
                <a:lnTo>
                  <a:pt x="511004" y="0"/>
                </a:lnTo>
                <a:lnTo>
                  <a:pt x="511004" y="484816"/>
                </a:lnTo>
                <a:lnTo>
                  <a:pt x="0" y="484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795235" y="7543792"/>
            <a:ext cx="2909072" cy="495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80"/>
              </a:lnSpc>
              <a:spcBef>
                <a:spcPct val="0"/>
              </a:spcBef>
            </a:pPr>
            <a:r>
              <a:rPr lang="en-US" sz="3072">
                <a:solidFill>
                  <a:srgbClr val="2C2B2B"/>
                </a:solidFill>
                <a:latin typeface="Halley Bold"/>
              </a:rPr>
              <a:t>Diálogo</a:t>
            </a:r>
          </a:p>
        </p:txBody>
      </p:sp>
      <p:sp>
        <p:nvSpPr>
          <p:cNvPr id="11" name="Freeform 11"/>
          <p:cNvSpPr/>
          <p:nvPr/>
        </p:nvSpPr>
        <p:spPr>
          <a:xfrm>
            <a:off x="5139042" y="7543935"/>
            <a:ext cx="511005" cy="484816"/>
          </a:xfrm>
          <a:custGeom>
            <a:avLst/>
            <a:gdLst/>
            <a:ahLst/>
            <a:cxnLst/>
            <a:rect l="l" t="t" r="r" b="b"/>
            <a:pathLst>
              <a:path w="511005" h="484816">
                <a:moveTo>
                  <a:pt x="0" y="0"/>
                </a:moveTo>
                <a:lnTo>
                  <a:pt x="511004" y="0"/>
                </a:lnTo>
                <a:lnTo>
                  <a:pt x="511004" y="484816"/>
                </a:lnTo>
                <a:lnTo>
                  <a:pt x="0" y="484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795235" y="8039077"/>
            <a:ext cx="2909072" cy="495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80"/>
              </a:lnSpc>
              <a:spcBef>
                <a:spcPct val="0"/>
              </a:spcBef>
            </a:pPr>
            <a:r>
              <a:rPr lang="en-US" sz="3072">
                <a:solidFill>
                  <a:srgbClr val="2C2B2B"/>
                </a:solidFill>
                <a:latin typeface="Halley Bold"/>
              </a:rPr>
              <a:t>Conversación</a:t>
            </a:r>
          </a:p>
        </p:txBody>
      </p:sp>
      <p:sp>
        <p:nvSpPr>
          <p:cNvPr id="13" name="Freeform 13"/>
          <p:cNvSpPr/>
          <p:nvPr/>
        </p:nvSpPr>
        <p:spPr>
          <a:xfrm>
            <a:off x="5139042" y="8039220"/>
            <a:ext cx="511005" cy="484816"/>
          </a:xfrm>
          <a:custGeom>
            <a:avLst/>
            <a:gdLst/>
            <a:ahLst/>
            <a:cxnLst/>
            <a:rect l="l" t="t" r="r" b="b"/>
            <a:pathLst>
              <a:path w="511005" h="484816">
                <a:moveTo>
                  <a:pt x="0" y="0"/>
                </a:moveTo>
                <a:lnTo>
                  <a:pt x="511004" y="0"/>
                </a:lnTo>
                <a:lnTo>
                  <a:pt x="511004" y="484815"/>
                </a:lnTo>
                <a:lnTo>
                  <a:pt x="0" y="4848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 descr="Complemento-Logo-Gobierno-160x14px.png"/>
          <p:cNvSpPr/>
          <p:nvPr/>
        </p:nvSpPr>
        <p:spPr>
          <a:xfrm>
            <a:off x="0" y="9993548"/>
            <a:ext cx="3353741" cy="293453"/>
          </a:xfrm>
          <a:custGeom>
            <a:avLst/>
            <a:gdLst/>
            <a:ahLst/>
            <a:cxnLst/>
            <a:rect l="l" t="t" r="r" b="b"/>
            <a:pathLst>
              <a:path w="3353741" h="293453">
                <a:moveTo>
                  <a:pt x="0" y="0"/>
                </a:moveTo>
                <a:lnTo>
                  <a:pt x="3353741" y="0"/>
                </a:lnTo>
                <a:lnTo>
                  <a:pt x="3353741" y="293452"/>
                </a:lnTo>
                <a:lnTo>
                  <a:pt x="0" y="2934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C3944A49-1A9B-763A-1215-D454C3EE3BBE}"/>
              </a:ext>
            </a:extLst>
          </p:cNvPr>
          <p:cNvSpPr txBox="1"/>
          <p:nvPr/>
        </p:nvSpPr>
        <p:spPr>
          <a:xfrm>
            <a:off x="4695015" y="988823"/>
            <a:ext cx="11932935" cy="94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5"/>
              </a:lnSpc>
            </a:pPr>
            <a:r>
              <a:rPr lang="en-US" sz="7301" spc="474" dirty="0" err="1">
                <a:solidFill>
                  <a:srgbClr val="2C2B2B"/>
                </a:solidFill>
                <a:latin typeface="Margin"/>
              </a:rPr>
              <a:t>Pregunta</a:t>
            </a:r>
            <a:r>
              <a:rPr lang="en-US" sz="7301" spc="474" dirty="0">
                <a:solidFill>
                  <a:srgbClr val="2C2B2B"/>
                </a:solidFill>
                <a:latin typeface="Margin"/>
              </a:rPr>
              <a:t> Individual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92800" cy="10878176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24" t="-38888" r="-1662" b="-4633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" y="419100"/>
            <a:ext cx="17983200" cy="1147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12"/>
              </a:lnSpc>
            </a:pPr>
            <a:r>
              <a:rPr lang="en-US" sz="4000" spc="-154" dirty="0">
                <a:solidFill>
                  <a:srgbClr val="103E7B"/>
                </a:solidFill>
                <a:latin typeface="Bryndan Write"/>
              </a:rPr>
              <a:t>Consideración Logistica para Desarrollo Pre-</a:t>
            </a:r>
            <a:r>
              <a:rPr lang="en-US" sz="4000" spc="-154" dirty="0" err="1">
                <a:solidFill>
                  <a:srgbClr val="103E7B"/>
                </a:solidFill>
                <a:latin typeface="Bryndan Write"/>
              </a:rPr>
              <a:t>Cuentas</a:t>
            </a:r>
            <a:r>
              <a:rPr lang="en-US" sz="4000" spc="-154" dirty="0">
                <a:solidFill>
                  <a:srgbClr val="103E7B"/>
                </a:solidFill>
                <a:latin typeface="Bryndan Write"/>
              </a:rPr>
              <a:t> </a:t>
            </a:r>
            <a:r>
              <a:rPr lang="en-US" sz="4000" spc="-154" dirty="0" err="1">
                <a:solidFill>
                  <a:srgbClr val="103E7B"/>
                </a:solidFill>
                <a:latin typeface="Bryndan Write"/>
              </a:rPr>
              <a:t>Públicas</a:t>
            </a:r>
            <a:r>
              <a:rPr lang="en-US" sz="4000" spc="-154" dirty="0">
                <a:solidFill>
                  <a:srgbClr val="103E7B"/>
                </a:solidFill>
                <a:latin typeface="Bryndan Write"/>
              </a:rPr>
              <a:t> SST:</a:t>
            </a:r>
          </a:p>
          <a:p>
            <a:pPr marL="514350" indent="-514350">
              <a:lnSpc>
                <a:spcPts val="7412"/>
              </a:lnSpc>
              <a:buFont typeface="Wingdings" panose="05000000000000000000" pitchFamily="2" charset="2"/>
              <a:buChar char="q"/>
            </a:pP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Fechas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 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realización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:  5 de Marzo y 6 de Marzo</a:t>
            </a:r>
          </a:p>
          <a:p>
            <a:pPr marL="514350" indent="-514350">
              <a:lnSpc>
                <a:spcPts val="7412"/>
              </a:lnSpc>
              <a:buFont typeface="Wingdings" panose="05000000000000000000" pitchFamily="2" charset="2"/>
              <a:buChar char="q"/>
            </a:pP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Lugar: 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Auditorio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 SST  y Salón Honor Bomberos (Tomé). </a:t>
            </a:r>
          </a:p>
          <a:p>
            <a:pPr marL="514350" indent="-514350">
              <a:lnSpc>
                <a:spcPts val="7412"/>
              </a:lnSpc>
              <a:buFont typeface="Wingdings" panose="05000000000000000000" pitchFamily="2" charset="2"/>
              <a:buChar char="q"/>
            </a:pP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Horario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: 10:00 a 12:30 y 14:30 a 17:00</a:t>
            </a:r>
          </a:p>
          <a:p>
            <a:pPr marL="514350" indent="-514350">
              <a:lnSpc>
                <a:spcPts val="7412"/>
              </a:lnSpc>
              <a:buFont typeface="Wingdings" panose="05000000000000000000" pitchFamily="2" charset="2"/>
              <a:buChar char="q"/>
            </a:pP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Participantes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: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Comunidad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:</a:t>
            </a:r>
          </a:p>
          <a:p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Pueblos 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Originarios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, DDHH, 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Diversidad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, 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Consejos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 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Consultivos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, CODES, Vida Chile (CPSST), 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Voluntariado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, 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Monitoras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 Salud, 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Uniones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 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Comunales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 y 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Uniones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 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comunales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 personas 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mayores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, 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Territorios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 Rurales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Funcionarios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/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asDirectivos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/as: </a:t>
            </a:r>
          </a:p>
          <a:p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Director SST, 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Subdirectores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 SST, 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Directivos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 DAS de 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cada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 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comuna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 y 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Directores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/as Hospital de 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cada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 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comuna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. </a:t>
            </a:r>
          </a:p>
          <a:p>
            <a:endParaRPr lang="en-US" sz="2800" spc="-154" dirty="0">
              <a:solidFill>
                <a:srgbClr val="103E7B"/>
              </a:solidFill>
              <a:latin typeface="Bryndan Write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N° 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Participantes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: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30 personas 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por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 Jornada (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aprox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).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67% 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comunidad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 y 33%funcionarios/as-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Directivos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/as</a:t>
            </a:r>
          </a:p>
          <a:p>
            <a:pPr marL="514350" indent="-514350">
              <a:lnSpc>
                <a:spcPts val="7412"/>
              </a:lnSpc>
              <a:buFont typeface="Wingdings" panose="05000000000000000000" pitchFamily="2" charset="2"/>
              <a:buChar char="q"/>
            </a:pP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Coffe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: 30 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coffes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 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por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 jornada. Total 60 </a:t>
            </a:r>
            <a:r>
              <a:rPr lang="en-US" sz="2800" spc="-154" dirty="0" err="1">
                <a:solidFill>
                  <a:srgbClr val="103E7B"/>
                </a:solidFill>
                <a:latin typeface="Bryndan Write"/>
              </a:rPr>
              <a:t>coffes</a:t>
            </a:r>
            <a:r>
              <a:rPr lang="en-US" sz="2800" spc="-154" dirty="0">
                <a:solidFill>
                  <a:srgbClr val="103E7B"/>
                </a:solidFill>
                <a:latin typeface="Bryndan Write"/>
              </a:rPr>
              <a:t>.</a:t>
            </a:r>
          </a:p>
          <a:p>
            <a:pPr algn="ctr">
              <a:lnSpc>
                <a:spcPts val="17964"/>
              </a:lnSpc>
            </a:pPr>
            <a:endParaRPr lang="en-US" sz="6177" spc="-154" dirty="0">
              <a:solidFill>
                <a:srgbClr val="103E7B"/>
              </a:solidFill>
              <a:latin typeface="Bryndan Write"/>
            </a:endParaRPr>
          </a:p>
        </p:txBody>
      </p:sp>
    </p:spTree>
    <p:extLst>
      <p:ext uri="{BB962C8B-B14F-4D97-AF65-F5344CB8AC3E}">
        <p14:creationId xmlns:p14="http://schemas.microsoft.com/office/powerpoint/2010/main" val="104891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4" t="-38888" r="-1662" b="-4633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510586" y="870971"/>
            <a:ext cx="1422643" cy="1222584"/>
            <a:chOff x="0" y="0"/>
            <a:chExt cx="812800" cy="698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EDC0C1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114300" y="57150"/>
              <a:ext cx="584200" cy="641350"/>
            </a:xfrm>
            <a:prstGeom prst="rect">
              <a:avLst/>
            </a:prstGeom>
          </p:spPr>
          <p:txBody>
            <a:bodyPr lIns="10493" tIns="10493" rIns="10493" bIns="10493" rtlCol="0" anchor="ctr"/>
            <a:lstStyle/>
            <a:p>
              <a:pPr marL="0" lvl="0" indent="0" algn="ctr">
                <a:lnSpc>
                  <a:spcPts val="296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010204"/>
                  </a:solidFill>
                  <a:latin typeface="Gotham Bold"/>
                </a:rPr>
                <a:t>01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604105" y="2577976"/>
            <a:ext cx="1422643" cy="1222584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D5D8B9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14300" y="57150"/>
              <a:ext cx="584200" cy="641350"/>
            </a:xfrm>
            <a:prstGeom prst="rect">
              <a:avLst/>
            </a:prstGeom>
          </p:spPr>
          <p:txBody>
            <a:bodyPr lIns="10493" tIns="10493" rIns="10493" bIns="10493" rtlCol="0" anchor="ctr"/>
            <a:lstStyle/>
            <a:p>
              <a:pPr marL="0" lvl="0" indent="0" algn="ctr">
                <a:lnSpc>
                  <a:spcPts val="296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010204"/>
                  </a:solidFill>
                  <a:latin typeface="Gotham Bold"/>
                </a:rPr>
                <a:t>02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604105" y="4532208"/>
            <a:ext cx="1422643" cy="1222584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FAACD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14300" y="57150"/>
              <a:ext cx="584200" cy="641350"/>
            </a:xfrm>
            <a:prstGeom prst="rect">
              <a:avLst/>
            </a:prstGeom>
          </p:spPr>
          <p:txBody>
            <a:bodyPr lIns="10493" tIns="10493" rIns="10493" bIns="10493" rtlCol="0" anchor="ctr"/>
            <a:lstStyle/>
            <a:p>
              <a:pPr marL="0" lvl="0" indent="0" algn="ctr">
                <a:lnSpc>
                  <a:spcPts val="296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010204"/>
                  </a:solidFill>
                  <a:latin typeface="Gotham Bold"/>
                </a:rPr>
                <a:t>03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604105" y="6367513"/>
            <a:ext cx="1422643" cy="1222584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B6C9DE"/>
            </a:solidFill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114300" y="57150"/>
              <a:ext cx="584200" cy="641350"/>
            </a:xfrm>
            <a:prstGeom prst="rect">
              <a:avLst/>
            </a:prstGeom>
          </p:spPr>
          <p:txBody>
            <a:bodyPr lIns="10493" tIns="10493" rIns="10493" bIns="10493" rtlCol="0" anchor="ctr"/>
            <a:lstStyle/>
            <a:p>
              <a:pPr marL="0" lvl="0" indent="0" algn="ctr">
                <a:lnSpc>
                  <a:spcPts val="296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010204"/>
                  </a:solidFill>
                  <a:latin typeface="Gotham Bold"/>
                </a:rPr>
                <a:t>04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604105" y="8447397"/>
            <a:ext cx="1422643" cy="1222584"/>
            <a:chOff x="0" y="0"/>
            <a:chExt cx="812800" cy="6985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EDC0C1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114300" y="57150"/>
              <a:ext cx="584200" cy="641350"/>
            </a:xfrm>
            <a:prstGeom prst="rect">
              <a:avLst/>
            </a:prstGeom>
          </p:spPr>
          <p:txBody>
            <a:bodyPr lIns="10493" tIns="10493" rIns="10493" bIns="10493" rtlCol="0" anchor="ctr"/>
            <a:lstStyle/>
            <a:p>
              <a:pPr marL="0" lvl="0" indent="0" algn="ctr">
                <a:lnSpc>
                  <a:spcPts val="296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010204"/>
                  </a:solidFill>
                  <a:latin typeface="Gotham Bold"/>
                </a:rPr>
                <a:t>05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755845" y="1006842"/>
            <a:ext cx="6209781" cy="451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3781" lvl="1" indent="-286891" algn="l">
              <a:lnSpc>
                <a:spcPts val="3720"/>
              </a:lnSpc>
              <a:buFont typeface="Arial"/>
              <a:buChar char="•"/>
            </a:pPr>
            <a:r>
              <a:rPr lang="en-US" sz="2657" u="none" strike="noStrike" dirty="0">
                <a:solidFill>
                  <a:srgbClr val="000000"/>
                </a:solidFill>
                <a:latin typeface="Poppins Bold"/>
              </a:rPr>
              <a:t>BIENVENIDA INSTITUCIONAL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55845" y="2501776"/>
            <a:ext cx="7877525" cy="140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3781" lvl="1" indent="-286891" algn="l">
              <a:lnSpc>
                <a:spcPts val="3720"/>
              </a:lnSpc>
              <a:buFont typeface="Arial"/>
              <a:buChar char="•"/>
            </a:pPr>
            <a:r>
              <a:rPr lang="en-US" sz="2657" u="none" strike="noStrike" dirty="0">
                <a:solidFill>
                  <a:srgbClr val="000000"/>
                </a:solidFill>
                <a:latin typeface="Poppins Bold"/>
              </a:rPr>
              <a:t>FORMACI</a:t>
            </a:r>
            <a:r>
              <a:rPr lang="en-US" sz="2657" dirty="0">
                <a:solidFill>
                  <a:srgbClr val="000000"/>
                </a:solidFill>
                <a:latin typeface="Poppins Bold"/>
              </a:rPr>
              <a:t>Ó</a:t>
            </a:r>
            <a:r>
              <a:rPr lang="en-US" sz="2657" u="none" strike="noStrike" dirty="0">
                <a:solidFill>
                  <a:srgbClr val="000000"/>
                </a:solidFill>
                <a:latin typeface="Poppins Bold"/>
              </a:rPr>
              <a:t>N DE GRUPOS Y PRESENTACIÓN MECANISMO DE PARTICIPACIÓN CUENTA PÚBLICA PARTICIPATIVA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755844" y="6320901"/>
            <a:ext cx="8161117" cy="942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3781" lvl="1" indent="-286891">
              <a:lnSpc>
                <a:spcPts val="3720"/>
              </a:lnSpc>
              <a:buFont typeface="Arial"/>
              <a:buChar char="•"/>
            </a:pPr>
            <a:r>
              <a:rPr lang="en-US" sz="2657" u="none" strike="noStrike" dirty="0">
                <a:solidFill>
                  <a:srgbClr val="000000"/>
                </a:solidFill>
                <a:latin typeface="Poppins Bold"/>
              </a:rPr>
              <a:t>PRESENTACIÓN PROPUESTA DE TEMAS INSTITUCIONALES GESTIÓN 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755845" y="7251134"/>
            <a:ext cx="6627155" cy="925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3781" lvl="1" indent="-286891" algn="l">
              <a:lnSpc>
                <a:spcPts val="3720"/>
              </a:lnSpc>
              <a:buFont typeface="Arial"/>
              <a:buChar char="•"/>
            </a:pPr>
            <a:r>
              <a:rPr lang="en-US" sz="2657" u="none" strike="noStrike" dirty="0">
                <a:solidFill>
                  <a:srgbClr val="000000"/>
                </a:solidFill>
                <a:latin typeface="Poppins Bold"/>
              </a:rPr>
              <a:t>PRESENTACIÓN DE METODOLOGIA PARA RECOGER TEMAS COMUNIDAD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755845" y="8782879"/>
            <a:ext cx="6209781" cy="475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3781" lvl="1" indent="-286891" algn="l">
              <a:lnSpc>
                <a:spcPts val="3720"/>
              </a:lnSpc>
              <a:buFont typeface="Arial"/>
              <a:buChar char="•"/>
            </a:pPr>
            <a:r>
              <a:rPr lang="en-US" sz="2657" u="none" strike="noStrike" dirty="0">
                <a:solidFill>
                  <a:srgbClr val="000000"/>
                </a:solidFill>
                <a:latin typeface="Poppins Bold"/>
              </a:rPr>
              <a:t>TRABAJO GRUPAL Y PLENARIO</a:t>
            </a:r>
          </a:p>
        </p:txBody>
      </p:sp>
      <p:sp>
        <p:nvSpPr>
          <p:cNvPr id="23" name="Freeform 23"/>
          <p:cNvSpPr/>
          <p:nvPr/>
        </p:nvSpPr>
        <p:spPr>
          <a:xfrm>
            <a:off x="-2856844" y="9869592"/>
            <a:ext cx="15717579" cy="9155490"/>
          </a:xfrm>
          <a:custGeom>
            <a:avLst/>
            <a:gdLst/>
            <a:ahLst/>
            <a:cxnLst/>
            <a:rect l="l" t="t" r="r" b="b"/>
            <a:pathLst>
              <a:path w="15717579" h="9155490">
                <a:moveTo>
                  <a:pt x="0" y="0"/>
                </a:moveTo>
                <a:lnTo>
                  <a:pt x="15717580" y="0"/>
                </a:lnTo>
                <a:lnTo>
                  <a:pt x="15717580" y="9155490"/>
                </a:lnTo>
                <a:lnTo>
                  <a:pt x="0" y="91554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220908" y="6040763"/>
            <a:ext cx="7289677" cy="4246237"/>
          </a:xfrm>
          <a:custGeom>
            <a:avLst/>
            <a:gdLst/>
            <a:ahLst/>
            <a:cxnLst/>
            <a:rect l="l" t="t" r="r" b="b"/>
            <a:pathLst>
              <a:path w="7289677" h="4246237">
                <a:moveTo>
                  <a:pt x="0" y="0"/>
                </a:moveTo>
                <a:lnTo>
                  <a:pt x="7289678" y="0"/>
                </a:lnTo>
                <a:lnTo>
                  <a:pt x="7289678" y="4246237"/>
                </a:lnTo>
                <a:lnTo>
                  <a:pt x="0" y="4246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531699" y="3713479"/>
            <a:ext cx="6432387" cy="2519711"/>
            <a:chOff x="0" y="0"/>
            <a:chExt cx="1051621" cy="41194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51621" cy="411944"/>
            </a:xfrm>
            <a:custGeom>
              <a:avLst/>
              <a:gdLst/>
              <a:ahLst/>
              <a:cxnLst/>
              <a:rect l="l" t="t" r="r" b="b"/>
              <a:pathLst>
                <a:path w="1051621" h="411944">
                  <a:moveTo>
                    <a:pt x="0" y="50800"/>
                  </a:moveTo>
                  <a:lnTo>
                    <a:pt x="525810" y="0"/>
                  </a:lnTo>
                  <a:lnTo>
                    <a:pt x="1051621" y="50800"/>
                  </a:lnTo>
                  <a:lnTo>
                    <a:pt x="1051621" y="361144"/>
                  </a:lnTo>
                  <a:lnTo>
                    <a:pt x="525810" y="411944"/>
                  </a:lnTo>
                  <a:lnTo>
                    <a:pt x="0" y="361144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EFB637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50800"/>
              <a:ext cx="1051621" cy="437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720"/>
                </a:lnSpc>
                <a:spcBef>
                  <a:spcPct val="0"/>
                </a:spcBef>
              </a:pPr>
              <a:endParaRPr lang="en-US" sz="2657" u="none" strike="noStrike" dirty="0">
                <a:solidFill>
                  <a:srgbClr val="000000"/>
                </a:solidFill>
                <a:latin typeface="Poppins Bold"/>
              </a:endParaRPr>
            </a:p>
            <a:p>
              <a:pPr marL="0" lvl="0" indent="0" algn="ctr">
                <a:lnSpc>
                  <a:spcPts val="3720"/>
                </a:lnSpc>
                <a:spcBef>
                  <a:spcPct val="0"/>
                </a:spcBef>
              </a:pPr>
              <a:r>
                <a:rPr lang="en-US" sz="2657" u="none" strike="noStrike" dirty="0">
                  <a:solidFill>
                    <a:srgbClr val="000000"/>
                  </a:solidFill>
                  <a:latin typeface="Poppins Bold"/>
                </a:rPr>
                <a:t>PROGRAMA JORNADA</a:t>
              </a:r>
            </a:p>
            <a:p>
              <a:pPr marL="0" lvl="0" indent="0" algn="ctr">
                <a:lnSpc>
                  <a:spcPts val="3720"/>
                </a:lnSpc>
                <a:spcBef>
                  <a:spcPct val="0"/>
                </a:spcBef>
              </a:pPr>
              <a:r>
                <a:rPr lang="en-US" sz="2657" u="none" strike="noStrike" dirty="0">
                  <a:solidFill>
                    <a:srgbClr val="000000"/>
                  </a:solidFill>
                  <a:latin typeface="Poppins Bold"/>
                </a:rPr>
                <a:t>CONSULTA CIUDADANA</a:t>
              </a:r>
            </a:p>
            <a:p>
              <a:pPr marL="0" lvl="0" indent="0" algn="ctr">
                <a:lnSpc>
                  <a:spcPts val="3720"/>
                </a:lnSpc>
                <a:spcBef>
                  <a:spcPct val="0"/>
                </a:spcBef>
              </a:pPr>
              <a:r>
                <a:rPr lang="en-US" sz="2657" u="none" strike="noStrike" dirty="0">
                  <a:solidFill>
                    <a:srgbClr val="000000"/>
                  </a:solidFill>
                  <a:latin typeface="Poppins Bold"/>
                </a:rPr>
                <a:t>GESTIÓN 2023</a:t>
              </a:r>
            </a:p>
            <a:p>
              <a:pPr marL="0" lvl="0" indent="0" algn="ctr">
                <a:lnSpc>
                  <a:spcPts val="3720"/>
                </a:lnSpc>
                <a:spcBef>
                  <a:spcPct val="0"/>
                </a:spcBef>
              </a:pPr>
              <a:r>
                <a:rPr lang="en-US" sz="2657" u="none" strike="noStrike" dirty="0">
                  <a:solidFill>
                    <a:srgbClr val="000000"/>
                  </a:solidFill>
                  <a:latin typeface="Poppins Bold"/>
                </a:rPr>
                <a:t>SST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9755845" y="4362779"/>
            <a:ext cx="8161117" cy="140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3781" lvl="1" indent="-286891">
              <a:lnSpc>
                <a:spcPts val="3720"/>
              </a:lnSpc>
              <a:buFont typeface="Arial"/>
              <a:buChar char="•"/>
            </a:pPr>
            <a:r>
              <a:rPr lang="en-US" sz="2657">
                <a:solidFill>
                  <a:srgbClr val="000000"/>
                </a:solidFill>
                <a:latin typeface="Poppins Bold"/>
              </a:rPr>
              <a:t>RECUENTO </a:t>
            </a:r>
            <a:r>
              <a:rPr lang="en-US" sz="2657" u="none" strike="noStrike">
                <a:solidFill>
                  <a:srgbClr val="000000"/>
                </a:solidFill>
                <a:latin typeface="Poppins Bold"/>
              </a:rPr>
              <a:t>TEMAS PRESENTADOS POR COMUNIDAD AÑO ANTERIOR Y SU DESARROLLO GESTIÓN 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4" t="-38888" r="-1662" b="-46331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851990" y="-108873"/>
            <a:ext cx="5249719" cy="4075094"/>
          </a:xfrm>
          <a:custGeom>
            <a:avLst/>
            <a:gdLst/>
            <a:ahLst/>
            <a:cxnLst/>
            <a:rect l="l" t="t" r="r" b="b"/>
            <a:pathLst>
              <a:path w="5249719" h="4075094">
                <a:moveTo>
                  <a:pt x="0" y="0"/>
                </a:moveTo>
                <a:lnTo>
                  <a:pt x="5249719" y="0"/>
                </a:lnTo>
                <a:lnTo>
                  <a:pt x="5249719" y="4075094"/>
                </a:lnTo>
                <a:lnTo>
                  <a:pt x="0" y="40750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4778911">
            <a:off x="-2044238" y="-5325739"/>
            <a:ext cx="5634216" cy="10433733"/>
          </a:xfrm>
          <a:custGeom>
            <a:avLst/>
            <a:gdLst/>
            <a:ahLst/>
            <a:cxnLst/>
            <a:rect l="l" t="t" r="r" b="b"/>
            <a:pathLst>
              <a:path w="5634216" h="10433733">
                <a:moveTo>
                  <a:pt x="0" y="0"/>
                </a:moveTo>
                <a:lnTo>
                  <a:pt x="5634215" y="0"/>
                </a:lnTo>
                <a:lnTo>
                  <a:pt x="5634215" y="10433733"/>
                </a:lnTo>
                <a:lnTo>
                  <a:pt x="0" y="104337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6376132">
            <a:off x="-1680690" y="5885569"/>
            <a:ext cx="10156837" cy="12197383"/>
          </a:xfrm>
          <a:custGeom>
            <a:avLst/>
            <a:gdLst/>
            <a:ahLst/>
            <a:cxnLst/>
            <a:rect l="l" t="t" r="r" b="b"/>
            <a:pathLst>
              <a:path w="10156837" h="12197383">
                <a:moveTo>
                  <a:pt x="0" y="0"/>
                </a:moveTo>
                <a:lnTo>
                  <a:pt x="10156837" y="0"/>
                </a:lnTo>
                <a:lnTo>
                  <a:pt x="10156837" y="12197383"/>
                </a:lnTo>
                <a:lnTo>
                  <a:pt x="0" y="121973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5379"/>
            </a:stretch>
          </a:blipFill>
        </p:spPr>
      </p:sp>
      <p:sp>
        <p:nvSpPr>
          <p:cNvPr id="6" name="Freeform 6"/>
          <p:cNvSpPr/>
          <p:nvPr/>
        </p:nvSpPr>
        <p:spPr>
          <a:xfrm rot="-9265859">
            <a:off x="2480803" y="9421154"/>
            <a:ext cx="6205089" cy="5662143"/>
          </a:xfrm>
          <a:custGeom>
            <a:avLst/>
            <a:gdLst/>
            <a:ahLst/>
            <a:cxnLst/>
            <a:rect l="l" t="t" r="r" b="b"/>
            <a:pathLst>
              <a:path w="6205089" h="5662143">
                <a:moveTo>
                  <a:pt x="0" y="0"/>
                </a:moveTo>
                <a:lnTo>
                  <a:pt x="6205088" y="0"/>
                </a:lnTo>
                <a:lnTo>
                  <a:pt x="6205088" y="5662144"/>
                </a:lnTo>
                <a:lnTo>
                  <a:pt x="0" y="56621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62762" y="683610"/>
            <a:ext cx="15717579" cy="9155490"/>
          </a:xfrm>
          <a:custGeom>
            <a:avLst/>
            <a:gdLst/>
            <a:ahLst/>
            <a:cxnLst/>
            <a:rect l="l" t="t" r="r" b="b"/>
            <a:pathLst>
              <a:path w="15717579" h="9155490">
                <a:moveTo>
                  <a:pt x="0" y="0"/>
                </a:moveTo>
                <a:lnTo>
                  <a:pt x="15717580" y="0"/>
                </a:lnTo>
                <a:lnTo>
                  <a:pt x="15717580" y="9155490"/>
                </a:lnTo>
                <a:lnTo>
                  <a:pt x="0" y="91554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7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467713" y="1028700"/>
            <a:ext cx="2914828" cy="2637919"/>
          </a:xfrm>
          <a:custGeom>
            <a:avLst/>
            <a:gdLst/>
            <a:ahLst/>
            <a:cxnLst/>
            <a:rect l="l" t="t" r="r" b="b"/>
            <a:pathLst>
              <a:path w="2914828" h="2637919">
                <a:moveTo>
                  <a:pt x="0" y="0"/>
                </a:moveTo>
                <a:lnTo>
                  <a:pt x="2914828" y="0"/>
                </a:lnTo>
                <a:lnTo>
                  <a:pt x="2914828" y="2637919"/>
                </a:lnTo>
                <a:lnTo>
                  <a:pt x="0" y="263791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72869" y="4411536"/>
            <a:ext cx="16812329" cy="1254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11"/>
              </a:lnSpc>
              <a:spcBef>
                <a:spcPct val="0"/>
              </a:spcBef>
            </a:pPr>
            <a:r>
              <a:rPr lang="en-US" sz="6865">
                <a:solidFill>
                  <a:srgbClr val="103E7B"/>
                </a:solidFill>
                <a:latin typeface="Bryndan Write"/>
              </a:rPr>
              <a:t>CUENTA PÚBLICA PARTICIPATIVA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62B76-7393-5278-5D7B-5FFE5C4DF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026A052-3129-E88F-761C-E6309E406BBA}"/>
              </a:ext>
            </a:extLst>
          </p:cNvPr>
          <p:cNvSpPr/>
          <p:nvPr/>
        </p:nvSpPr>
        <p:spPr>
          <a:xfrm>
            <a:off x="0" y="0"/>
            <a:ext cx="181356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4" t="-38888" r="-1662" b="-46331"/>
            </a:stretch>
          </a:blipFill>
        </p:spPr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2F53613-5457-26C2-5D11-0A8698E83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7900"/>
            <a:ext cx="8961897" cy="865097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89F04FB-1AAF-65EC-313A-713B0C7B1125}"/>
              </a:ext>
            </a:extLst>
          </p:cNvPr>
          <p:cNvSpPr txBox="1"/>
          <p:nvPr/>
        </p:nvSpPr>
        <p:spPr>
          <a:xfrm>
            <a:off x="10058400" y="4076700"/>
            <a:ext cx="6400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hlinkClick r:id="rId4"/>
              </a:rPr>
              <a:t>https://quizizz.com/admin/quiz/65dce68c37d1f04907ed9e75/startV4?fromBrowserLoad=true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5490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4" t="-38888" r="-1662" b="-4633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945398" y="757097"/>
            <a:ext cx="1203252" cy="1246306"/>
            <a:chOff x="0" y="0"/>
            <a:chExt cx="1604336" cy="16617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04336" cy="1661741"/>
            </a:xfrm>
            <a:custGeom>
              <a:avLst/>
              <a:gdLst/>
              <a:ahLst/>
              <a:cxnLst/>
              <a:rect l="l" t="t" r="r" b="b"/>
              <a:pathLst>
                <a:path w="1604336" h="1661741">
                  <a:moveTo>
                    <a:pt x="0" y="0"/>
                  </a:moveTo>
                  <a:lnTo>
                    <a:pt x="1604336" y="0"/>
                  </a:lnTo>
                  <a:lnTo>
                    <a:pt x="1604336" y="1661741"/>
                  </a:lnTo>
                  <a:lnTo>
                    <a:pt x="0" y="1661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0" y="224595"/>
              <a:ext cx="1604336" cy="1155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463"/>
                </a:lnSpc>
              </a:pPr>
              <a:r>
                <a:rPr lang="en-US" sz="5431" spc="32">
                  <a:solidFill>
                    <a:srgbClr val="000000"/>
                  </a:solidFill>
                  <a:latin typeface="Bryndan Write"/>
                </a:rPr>
                <a:t>01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44379" y="3756898"/>
            <a:ext cx="1203252" cy="1246306"/>
            <a:chOff x="0" y="0"/>
            <a:chExt cx="1604336" cy="16617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04336" cy="1661741"/>
            </a:xfrm>
            <a:custGeom>
              <a:avLst/>
              <a:gdLst/>
              <a:ahLst/>
              <a:cxnLst/>
              <a:rect l="l" t="t" r="r" b="b"/>
              <a:pathLst>
                <a:path w="1604336" h="1661741">
                  <a:moveTo>
                    <a:pt x="0" y="0"/>
                  </a:moveTo>
                  <a:lnTo>
                    <a:pt x="1604336" y="0"/>
                  </a:lnTo>
                  <a:lnTo>
                    <a:pt x="1604336" y="1661741"/>
                  </a:lnTo>
                  <a:lnTo>
                    <a:pt x="0" y="1661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224595"/>
              <a:ext cx="1604336" cy="1155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463"/>
                </a:lnSpc>
              </a:pPr>
              <a:r>
                <a:rPr lang="en-US" sz="5431" spc="32">
                  <a:solidFill>
                    <a:srgbClr val="000000"/>
                  </a:solidFill>
                  <a:latin typeface="Bryndan Write"/>
                </a:rPr>
                <a:t>02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964081" y="7942963"/>
            <a:ext cx="1203252" cy="1246306"/>
            <a:chOff x="0" y="0"/>
            <a:chExt cx="1604336" cy="16617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04336" cy="1661741"/>
            </a:xfrm>
            <a:custGeom>
              <a:avLst/>
              <a:gdLst/>
              <a:ahLst/>
              <a:cxnLst/>
              <a:rect l="l" t="t" r="r" b="b"/>
              <a:pathLst>
                <a:path w="1604336" h="1661741">
                  <a:moveTo>
                    <a:pt x="0" y="0"/>
                  </a:moveTo>
                  <a:lnTo>
                    <a:pt x="1604336" y="0"/>
                  </a:lnTo>
                  <a:lnTo>
                    <a:pt x="1604336" y="1661741"/>
                  </a:lnTo>
                  <a:lnTo>
                    <a:pt x="0" y="1661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0" y="224595"/>
              <a:ext cx="1604336" cy="1155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463"/>
                </a:lnSpc>
              </a:pPr>
              <a:r>
                <a:rPr lang="en-US" sz="5431" spc="32">
                  <a:solidFill>
                    <a:srgbClr val="000000"/>
                  </a:solidFill>
                  <a:latin typeface="Bryndan Write"/>
                </a:rPr>
                <a:t>03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7080464" y="580893"/>
            <a:ext cx="8952430" cy="1627715"/>
          </a:xfrm>
          <a:custGeom>
            <a:avLst/>
            <a:gdLst/>
            <a:ahLst/>
            <a:cxnLst/>
            <a:rect l="l" t="t" r="r" b="b"/>
            <a:pathLst>
              <a:path w="8952430" h="1627715">
                <a:moveTo>
                  <a:pt x="0" y="0"/>
                </a:moveTo>
                <a:lnTo>
                  <a:pt x="8952430" y="0"/>
                </a:lnTo>
                <a:lnTo>
                  <a:pt x="8952430" y="1627715"/>
                </a:lnTo>
                <a:lnTo>
                  <a:pt x="0" y="16277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595176" y="3475433"/>
            <a:ext cx="10572437" cy="1922261"/>
          </a:xfrm>
          <a:custGeom>
            <a:avLst/>
            <a:gdLst/>
            <a:ahLst/>
            <a:cxnLst/>
            <a:rect l="l" t="t" r="r" b="b"/>
            <a:pathLst>
              <a:path w="10572437" h="1922261">
                <a:moveTo>
                  <a:pt x="0" y="0"/>
                </a:moveTo>
                <a:lnTo>
                  <a:pt x="10572437" y="0"/>
                </a:lnTo>
                <a:lnTo>
                  <a:pt x="10572437" y="1922261"/>
                </a:lnTo>
                <a:lnTo>
                  <a:pt x="0" y="192226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472903" y="7518109"/>
            <a:ext cx="11515100" cy="2093655"/>
          </a:xfrm>
          <a:custGeom>
            <a:avLst/>
            <a:gdLst/>
            <a:ahLst/>
            <a:cxnLst/>
            <a:rect l="l" t="t" r="r" b="b"/>
            <a:pathLst>
              <a:path w="11515100" h="2093655">
                <a:moveTo>
                  <a:pt x="0" y="0"/>
                </a:moveTo>
                <a:lnTo>
                  <a:pt x="11515100" y="0"/>
                </a:lnTo>
                <a:lnTo>
                  <a:pt x="11515100" y="2093655"/>
                </a:lnTo>
                <a:lnTo>
                  <a:pt x="0" y="209365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 descr="Complemento-Logo-Gobierno-160x14px.png"/>
          <p:cNvSpPr/>
          <p:nvPr/>
        </p:nvSpPr>
        <p:spPr>
          <a:xfrm>
            <a:off x="0" y="9852953"/>
            <a:ext cx="3353741" cy="293452"/>
          </a:xfrm>
          <a:custGeom>
            <a:avLst/>
            <a:gdLst/>
            <a:ahLst/>
            <a:cxnLst/>
            <a:rect l="l" t="t" r="r" b="b"/>
            <a:pathLst>
              <a:path w="3353741" h="293452">
                <a:moveTo>
                  <a:pt x="0" y="0"/>
                </a:moveTo>
                <a:lnTo>
                  <a:pt x="3353740" y="0"/>
                </a:lnTo>
                <a:lnTo>
                  <a:pt x="3353740" y="293452"/>
                </a:lnTo>
                <a:lnTo>
                  <a:pt x="0" y="29345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656328" y="5397694"/>
            <a:ext cx="511005" cy="484816"/>
          </a:xfrm>
          <a:custGeom>
            <a:avLst/>
            <a:gdLst/>
            <a:ahLst/>
            <a:cxnLst/>
            <a:rect l="l" t="t" r="r" b="b"/>
            <a:pathLst>
              <a:path w="511005" h="484816">
                <a:moveTo>
                  <a:pt x="0" y="0"/>
                </a:moveTo>
                <a:lnTo>
                  <a:pt x="511005" y="0"/>
                </a:lnTo>
                <a:lnTo>
                  <a:pt x="511005" y="484816"/>
                </a:lnTo>
                <a:lnTo>
                  <a:pt x="0" y="48481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632995" y="5415658"/>
            <a:ext cx="511005" cy="484816"/>
          </a:xfrm>
          <a:custGeom>
            <a:avLst/>
            <a:gdLst/>
            <a:ahLst/>
            <a:cxnLst/>
            <a:rect l="l" t="t" r="r" b="b"/>
            <a:pathLst>
              <a:path w="511005" h="484816">
                <a:moveTo>
                  <a:pt x="0" y="0"/>
                </a:moveTo>
                <a:lnTo>
                  <a:pt x="511005" y="0"/>
                </a:lnTo>
                <a:lnTo>
                  <a:pt x="511005" y="484815"/>
                </a:lnTo>
                <a:lnTo>
                  <a:pt x="0" y="48481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1370389" y="5376176"/>
            <a:ext cx="511005" cy="484816"/>
          </a:xfrm>
          <a:custGeom>
            <a:avLst/>
            <a:gdLst/>
            <a:ahLst/>
            <a:cxnLst/>
            <a:rect l="l" t="t" r="r" b="b"/>
            <a:pathLst>
              <a:path w="511005" h="484816">
                <a:moveTo>
                  <a:pt x="0" y="0"/>
                </a:moveTo>
                <a:lnTo>
                  <a:pt x="511005" y="0"/>
                </a:lnTo>
                <a:lnTo>
                  <a:pt x="511005" y="484816"/>
                </a:lnTo>
                <a:lnTo>
                  <a:pt x="0" y="48481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963707" y="5376176"/>
            <a:ext cx="511005" cy="484816"/>
          </a:xfrm>
          <a:custGeom>
            <a:avLst/>
            <a:gdLst/>
            <a:ahLst/>
            <a:cxnLst/>
            <a:rect l="l" t="t" r="r" b="b"/>
            <a:pathLst>
              <a:path w="511005" h="484816">
                <a:moveTo>
                  <a:pt x="0" y="0"/>
                </a:moveTo>
                <a:lnTo>
                  <a:pt x="511005" y="0"/>
                </a:lnTo>
                <a:lnTo>
                  <a:pt x="511005" y="484816"/>
                </a:lnTo>
                <a:lnTo>
                  <a:pt x="0" y="48481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55454" y="833415"/>
            <a:ext cx="4083381" cy="960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20"/>
              </a:lnSpc>
              <a:spcBef>
                <a:spcPct val="0"/>
              </a:spcBef>
            </a:pPr>
            <a:r>
              <a:rPr lang="en-US" sz="5300" spc="31">
                <a:solidFill>
                  <a:srgbClr val="103E7B"/>
                </a:solidFill>
                <a:latin typeface="Bryndan Write"/>
              </a:rPr>
              <a:t>¿Qué es?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548480" y="986426"/>
            <a:ext cx="10016399" cy="574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  <a:spcBef>
                <a:spcPct val="0"/>
              </a:spcBef>
            </a:pPr>
            <a:r>
              <a:rPr lang="en-US" sz="3257">
                <a:solidFill>
                  <a:srgbClr val="000000"/>
                </a:solidFill>
                <a:latin typeface="Poppins Medium"/>
              </a:rPr>
              <a:t>Mecanismo de Participación Ciudadana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080464" y="3534960"/>
            <a:ext cx="9958953" cy="1739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0"/>
              </a:lnSpc>
              <a:spcBef>
                <a:spcPct val="0"/>
              </a:spcBef>
            </a:pPr>
            <a:r>
              <a:rPr lang="en-US" sz="3257" dirty="0">
                <a:solidFill>
                  <a:srgbClr val="000000"/>
                </a:solidFill>
                <a:latin typeface="Poppins Medium"/>
              </a:rPr>
              <a:t>Encuentro entre la </a:t>
            </a:r>
            <a:r>
              <a:rPr lang="en-US" sz="3257" dirty="0" err="1">
                <a:solidFill>
                  <a:srgbClr val="000000"/>
                </a:solidFill>
                <a:latin typeface="Poppins Medium"/>
              </a:rPr>
              <a:t>comunidad</a:t>
            </a:r>
            <a:r>
              <a:rPr lang="en-US" sz="3257" dirty="0">
                <a:solidFill>
                  <a:srgbClr val="000000"/>
                </a:solidFill>
                <a:latin typeface="Poppins Medium"/>
              </a:rPr>
              <a:t> y la </a:t>
            </a:r>
            <a:r>
              <a:rPr lang="en-US" sz="3257" dirty="0" err="1">
                <a:solidFill>
                  <a:srgbClr val="000000"/>
                </a:solidFill>
                <a:latin typeface="Poppins Medium"/>
              </a:rPr>
              <a:t>Autoridad</a:t>
            </a:r>
            <a:r>
              <a:rPr lang="en-US" sz="3257" dirty="0">
                <a:solidFill>
                  <a:srgbClr val="000000"/>
                </a:solidFill>
                <a:latin typeface="Poppins Medium"/>
              </a:rPr>
              <a:t> para </a:t>
            </a:r>
            <a:r>
              <a:rPr lang="en-US" sz="3257" dirty="0" err="1">
                <a:solidFill>
                  <a:srgbClr val="000000"/>
                </a:solidFill>
                <a:latin typeface="Poppins Medium"/>
              </a:rPr>
              <a:t>mejorar</a:t>
            </a:r>
            <a:r>
              <a:rPr lang="en-US" sz="3257" dirty="0">
                <a:solidFill>
                  <a:srgbClr val="000000"/>
                </a:solidFill>
                <a:latin typeface="Poppins Medium"/>
              </a:rPr>
              <a:t> y </a:t>
            </a:r>
            <a:r>
              <a:rPr lang="en-US" sz="3257" dirty="0" err="1">
                <a:solidFill>
                  <a:srgbClr val="000000"/>
                </a:solidFill>
                <a:latin typeface="Poppins Medium"/>
              </a:rPr>
              <a:t>aportar</a:t>
            </a:r>
            <a:r>
              <a:rPr lang="en-US" sz="3257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257" dirty="0" err="1">
                <a:solidFill>
                  <a:srgbClr val="000000"/>
                </a:solidFill>
                <a:latin typeface="Poppins Medium"/>
              </a:rPr>
              <a:t>en</a:t>
            </a:r>
            <a:r>
              <a:rPr lang="en-US" sz="3257" dirty="0">
                <a:solidFill>
                  <a:srgbClr val="000000"/>
                </a:solidFill>
                <a:latin typeface="Poppins Medium"/>
              </a:rPr>
              <a:t> la </a:t>
            </a:r>
            <a:r>
              <a:rPr lang="en-US" sz="3257" dirty="0" err="1">
                <a:solidFill>
                  <a:srgbClr val="000000"/>
                </a:solidFill>
                <a:latin typeface="Poppins Medium"/>
              </a:rPr>
              <a:t>gestión</a:t>
            </a:r>
            <a:r>
              <a:rPr lang="en-US" sz="3257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257" dirty="0" err="1">
                <a:solidFill>
                  <a:srgbClr val="000000"/>
                </a:solidFill>
                <a:latin typeface="Poppins Medium"/>
              </a:rPr>
              <a:t>pública</a:t>
            </a:r>
            <a:r>
              <a:rPr lang="en-US" sz="3257" dirty="0">
                <a:solidFill>
                  <a:srgbClr val="000000"/>
                </a:solidFill>
                <a:latin typeface="Poppins Medium"/>
              </a:rPr>
              <a:t> de </a:t>
            </a:r>
            <a:r>
              <a:rPr lang="en-US" sz="3257" dirty="0" err="1">
                <a:solidFill>
                  <a:srgbClr val="000000"/>
                </a:solidFill>
                <a:latin typeface="Poppins Medium"/>
              </a:rPr>
              <a:t>salud</a:t>
            </a:r>
            <a:endParaRPr lang="en-US" sz="3257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080464" y="7508937"/>
            <a:ext cx="10705131" cy="2009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60"/>
              </a:lnSpc>
              <a:spcBef>
                <a:spcPct val="0"/>
              </a:spcBef>
            </a:pPr>
            <a:r>
              <a:rPr lang="en-US" sz="3757">
                <a:solidFill>
                  <a:srgbClr val="000000"/>
                </a:solidFill>
                <a:latin typeface="Poppins Medium"/>
              </a:rPr>
              <a:t>Rendición de cuentas de la Autoridad, comunicación, supervisión y aprecio de la gestión por parte de la comunidad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24144" y="3818715"/>
            <a:ext cx="4083381" cy="960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20"/>
              </a:lnSpc>
              <a:spcBef>
                <a:spcPct val="0"/>
              </a:spcBef>
            </a:pPr>
            <a:r>
              <a:rPr lang="en-US" sz="5300" spc="31">
                <a:solidFill>
                  <a:srgbClr val="103E7B"/>
                </a:solidFill>
                <a:latin typeface="Bryndan Write"/>
              </a:rPr>
              <a:t>¿Para qué?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-415355" y="8078123"/>
            <a:ext cx="5962379" cy="842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80"/>
              </a:lnSpc>
              <a:spcBef>
                <a:spcPct val="0"/>
              </a:spcBef>
            </a:pPr>
            <a:r>
              <a:rPr lang="en-US" sz="4700" spc="28">
                <a:solidFill>
                  <a:srgbClr val="103E7B"/>
                </a:solidFill>
                <a:latin typeface="Bryndan Write"/>
              </a:rPr>
              <a:t>¿Qué se realiza?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167333" y="5455683"/>
            <a:ext cx="2286125" cy="444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50"/>
              </a:lnSpc>
              <a:spcBef>
                <a:spcPct val="0"/>
              </a:spcBef>
            </a:pPr>
            <a:r>
              <a:rPr lang="en-US" sz="2772">
                <a:solidFill>
                  <a:srgbClr val="2C2B2B"/>
                </a:solidFill>
                <a:latin typeface="Halley Bold"/>
              </a:rPr>
              <a:t>Comunicación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144000" y="5413485"/>
            <a:ext cx="1612670" cy="474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60"/>
              </a:lnSpc>
              <a:spcBef>
                <a:spcPct val="0"/>
              </a:spcBef>
            </a:pPr>
            <a:r>
              <a:rPr lang="en-US" sz="2872">
                <a:solidFill>
                  <a:srgbClr val="2C2B2B"/>
                </a:solidFill>
                <a:latin typeface="Halley Bold"/>
              </a:rPr>
              <a:t>Cercanía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016298" y="6024298"/>
            <a:ext cx="7219187" cy="874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60"/>
              </a:lnSpc>
              <a:spcBef>
                <a:spcPct val="0"/>
              </a:spcBef>
            </a:pPr>
            <a:r>
              <a:rPr lang="en-US" sz="2872">
                <a:solidFill>
                  <a:srgbClr val="2C2B2B"/>
                </a:solidFill>
                <a:latin typeface="Halley Bold"/>
              </a:rPr>
              <a:t>Gestión colaborativa y compartir responsabilidades en salud.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881394" y="5413485"/>
            <a:ext cx="2437653" cy="474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60"/>
              </a:lnSpc>
              <a:spcBef>
                <a:spcPct val="0"/>
              </a:spcBef>
            </a:pPr>
            <a:r>
              <a:rPr lang="en-US" sz="2872">
                <a:solidFill>
                  <a:srgbClr val="2C2B2B"/>
                </a:solidFill>
                <a:latin typeface="Halley Bold"/>
              </a:rPr>
              <a:t>Transparencia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5474712" y="5401698"/>
            <a:ext cx="1692900" cy="474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60"/>
              </a:lnSpc>
              <a:spcBef>
                <a:spcPct val="0"/>
              </a:spcBef>
            </a:pPr>
            <a:r>
              <a:rPr lang="en-US" sz="2872">
                <a:solidFill>
                  <a:srgbClr val="2C2B2B"/>
                </a:solidFill>
                <a:latin typeface="Halley Bold"/>
              </a:rPr>
              <a:t>Confianza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947086" y="2180033"/>
            <a:ext cx="7219187" cy="825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50"/>
              </a:lnSpc>
              <a:spcBef>
                <a:spcPct val="0"/>
              </a:spcBef>
            </a:pPr>
            <a:r>
              <a:rPr lang="en-US" sz="2772">
                <a:solidFill>
                  <a:srgbClr val="2C2B2B"/>
                </a:solidFill>
                <a:latin typeface="Halley Bold"/>
              </a:rPr>
              <a:t>responsabilidad de los órganos de la administración del Estado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041B31B-3CA6-CE50-7FD6-E6BA38F9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9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4" t="-38888" r="-1662" b="-4633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15818" y="3792589"/>
            <a:ext cx="3475845" cy="883090"/>
            <a:chOff x="0" y="0"/>
            <a:chExt cx="914818" cy="2324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14818" cy="232423"/>
            </a:xfrm>
            <a:custGeom>
              <a:avLst/>
              <a:gdLst/>
              <a:ahLst/>
              <a:cxnLst/>
              <a:rect l="l" t="t" r="r" b="b"/>
              <a:pathLst>
                <a:path w="914818" h="232423">
                  <a:moveTo>
                    <a:pt x="113595" y="0"/>
                  </a:moveTo>
                  <a:lnTo>
                    <a:pt x="801223" y="0"/>
                  </a:lnTo>
                  <a:cubicBezTo>
                    <a:pt x="863960" y="0"/>
                    <a:pt x="914818" y="50858"/>
                    <a:pt x="914818" y="113595"/>
                  </a:cubicBezTo>
                  <a:lnTo>
                    <a:pt x="914818" y="118828"/>
                  </a:lnTo>
                  <a:cubicBezTo>
                    <a:pt x="914818" y="181565"/>
                    <a:pt x="863960" y="232423"/>
                    <a:pt x="801223" y="232423"/>
                  </a:cubicBezTo>
                  <a:lnTo>
                    <a:pt x="113595" y="232423"/>
                  </a:lnTo>
                  <a:cubicBezTo>
                    <a:pt x="50858" y="232423"/>
                    <a:pt x="0" y="181565"/>
                    <a:pt x="0" y="118828"/>
                  </a:cubicBezTo>
                  <a:lnTo>
                    <a:pt x="0" y="113595"/>
                  </a:lnTo>
                  <a:cubicBezTo>
                    <a:pt x="0" y="50858"/>
                    <a:pt x="50858" y="0"/>
                    <a:pt x="113595" y="0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914818" cy="270523"/>
            </a:xfrm>
            <a:prstGeom prst="rect">
              <a:avLst/>
            </a:prstGeom>
          </p:spPr>
          <p:txBody>
            <a:bodyPr lIns="241300" tIns="241300" rIns="241300" bIns="2413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867103" y="3552321"/>
            <a:ext cx="2488886" cy="741496"/>
            <a:chOff x="0" y="0"/>
            <a:chExt cx="655057" cy="1951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55057" cy="195156"/>
            </a:xfrm>
            <a:custGeom>
              <a:avLst/>
              <a:gdLst/>
              <a:ahLst/>
              <a:cxnLst/>
              <a:rect l="l" t="t" r="r" b="b"/>
              <a:pathLst>
                <a:path w="655057" h="195156">
                  <a:moveTo>
                    <a:pt x="97578" y="0"/>
                  </a:moveTo>
                  <a:lnTo>
                    <a:pt x="557479" y="0"/>
                  </a:lnTo>
                  <a:cubicBezTo>
                    <a:pt x="611370" y="0"/>
                    <a:pt x="655057" y="43687"/>
                    <a:pt x="655057" y="97578"/>
                  </a:cubicBezTo>
                  <a:lnTo>
                    <a:pt x="655057" y="97578"/>
                  </a:lnTo>
                  <a:cubicBezTo>
                    <a:pt x="655057" y="123458"/>
                    <a:pt x="644777" y="148277"/>
                    <a:pt x="626477" y="166576"/>
                  </a:cubicBezTo>
                  <a:cubicBezTo>
                    <a:pt x="608178" y="184876"/>
                    <a:pt x="583359" y="195156"/>
                    <a:pt x="557479" y="195156"/>
                  </a:cubicBezTo>
                  <a:lnTo>
                    <a:pt x="97578" y="195156"/>
                  </a:lnTo>
                  <a:cubicBezTo>
                    <a:pt x="71699" y="195156"/>
                    <a:pt x="46879" y="184876"/>
                    <a:pt x="28580" y="166576"/>
                  </a:cubicBezTo>
                  <a:cubicBezTo>
                    <a:pt x="10281" y="148277"/>
                    <a:pt x="0" y="123458"/>
                    <a:pt x="0" y="97578"/>
                  </a:cubicBezTo>
                  <a:lnTo>
                    <a:pt x="0" y="97578"/>
                  </a:lnTo>
                  <a:cubicBezTo>
                    <a:pt x="0" y="71699"/>
                    <a:pt x="10281" y="46879"/>
                    <a:pt x="28580" y="28580"/>
                  </a:cubicBezTo>
                  <a:cubicBezTo>
                    <a:pt x="46879" y="10281"/>
                    <a:pt x="71699" y="0"/>
                    <a:pt x="97578" y="0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655057" cy="233256"/>
            </a:xfrm>
            <a:prstGeom prst="rect">
              <a:avLst/>
            </a:prstGeom>
          </p:spPr>
          <p:txBody>
            <a:bodyPr lIns="241300" tIns="241300" rIns="241300" bIns="2413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954234" y="3839489"/>
            <a:ext cx="3475845" cy="1150929"/>
            <a:chOff x="0" y="0"/>
            <a:chExt cx="914818" cy="3029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14818" cy="302916"/>
            </a:xfrm>
            <a:custGeom>
              <a:avLst/>
              <a:gdLst/>
              <a:ahLst/>
              <a:cxnLst/>
              <a:rect l="l" t="t" r="r" b="b"/>
              <a:pathLst>
                <a:path w="914818" h="302916">
                  <a:moveTo>
                    <a:pt x="113595" y="0"/>
                  </a:moveTo>
                  <a:lnTo>
                    <a:pt x="801223" y="0"/>
                  </a:lnTo>
                  <a:cubicBezTo>
                    <a:pt x="863960" y="0"/>
                    <a:pt x="914818" y="50858"/>
                    <a:pt x="914818" y="113595"/>
                  </a:cubicBezTo>
                  <a:lnTo>
                    <a:pt x="914818" y="189322"/>
                  </a:lnTo>
                  <a:cubicBezTo>
                    <a:pt x="914818" y="252058"/>
                    <a:pt x="863960" y="302916"/>
                    <a:pt x="801223" y="302916"/>
                  </a:cubicBezTo>
                  <a:lnTo>
                    <a:pt x="113595" y="302916"/>
                  </a:lnTo>
                  <a:cubicBezTo>
                    <a:pt x="50858" y="302916"/>
                    <a:pt x="0" y="252058"/>
                    <a:pt x="0" y="189322"/>
                  </a:cubicBezTo>
                  <a:lnTo>
                    <a:pt x="0" y="113595"/>
                  </a:lnTo>
                  <a:cubicBezTo>
                    <a:pt x="0" y="50858"/>
                    <a:pt x="50858" y="0"/>
                    <a:pt x="113595" y="0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914818" cy="341016"/>
            </a:xfrm>
            <a:prstGeom prst="rect">
              <a:avLst/>
            </a:prstGeom>
          </p:spPr>
          <p:txBody>
            <a:bodyPr lIns="241300" tIns="241300" rIns="241300" bIns="2413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35924" y="2734298"/>
            <a:ext cx="1286042" cy="1105192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EDC0C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47625"/>
              <a:ext cx="584200" cy="650875"/>
            </a:xfrm>
            <a:prstGeom prst="rect">
              <a:avLst/>
            </a:prstGeom>
          </p:spPr>
          <p:txBody>
            <a:bodyPr lIns="10493" tIns="10493" rIns="10493" bIns="10493" rtlCol="0" anchor="ctr"/>
            <a:lstStyle/>
            <a:p>
              <a:pPr algn="ctr">
                <a:lnSpc>
                  <a:spcPts val="2375"/>
                </a:lnSpc>
              </a:pPr>
              <a:r>
                <a:rPr lang="en-US" sz="2399">
                  <a:solidFill>
                    <a:srgbClr val="010204"/>
                  </a:solidFill>
                  <a:latin typeface="Gotham Bold"/>
                </a:rPr>
                <a:t>01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066328" y="2734298"/>
            <a:ext cx="1286042" cy="1105192"/>
            <a:chOff x="0" y="0"/>
            <a:chExt cx="812800" cy="6985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FAAC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14300" y="47625"/>
              <a:ext cx="584200" cy="650875"/>
            </a:xfrm>
            <a:prstGeom prst="rect">
              <a:avLst/>
            </a:prstGeom>
          </p:spPr>
          <p:txBody>
            <a:bodyPr lIns="10493" tIns="10493" rIns="10493" bIns="10493" rtlCol="0" anchor="ctr"/>
            <a:lstStyle/>
            <a:p>
              <a:pPr algn="ctr">
                <a:lnSpc>
                  <a:spcPts val="2375"/>
                </a:lnSpc>
              </a:pPr>
              <a:r>
                <a:rPr lang="en-US" sz="2399">
                  <a:solidFill>
                    <a:srgbClr val="010204"/>
                  </a:solidFill>
                  <a:latin typeface="Gotham Bold"/>
                </a:rPr>
                <a:t>03</a:t>
              </a:r>
            </a:p>
          </p:txBody>
        </p:sp>
      </p:grpSp>
      <p:sp>
        <p:nvSpPr>
          <p:cNvPr id="18" name="AutoShape 18"/>
          <p:cNvSpPr/>
          <p:nvPr/>
        </p:nvSpPr>
        <p:spPr>
          <a:xfrm flipV="1">
            <a:off x="9111546" y="2011467"/>
            <a:ext cx="3880" cy="722754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9" name="Group 19"/>
          <p:cNvGrpSpPr/>
          <p:nvPr/>
        </p:nvGrpSpPr>
        <p:grpSpPr>
          <a:xfrm>
            <a:off x="8425671" y="2402150"/>
            <a:ext cx="1286042" cy="1105192"/>
            <a:chOff x="0" y="0"/>
            <a:chExt cx="812800" cy="698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D5D8B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14300" y="47625"/>
              <a:ext cx="584200" cy="650875"/>
            </a:xfrm>
            <a:prstGeom prst="rect">
              <a:avLst/>
            </a:prstGeom>
          </p:spPr>
          <p:txBody>
            <a:bodyPr lIns="10493" tIns="10493" rIns="10493" bIns="10493" rtlCol="0" anchor="ctr"/>
            <a:lstStyle/>
            <a:p>
              <a:pPr algn="ctr">
                <a:lnSpc>
                  <a:spcPts val="2375"/>
                </a:lnSpc>
              </a:pPr>
              <a:r>
                <a:rPr lang="en-US" sz="2399">
                  <a:solidFill>
                    <a:srgbClr val="010204"/>
                  </a:solidFill>
                  <a:latin typeface="Gotham Bold"/>
                </a:rPr>
                <a:t>02</a:t>
              </a:r>
            </a:p>
          </p:txBody>
        </p:sp>
      </p:grpSp>
      <p:sp>
        <p:nvSpPr>
          <p:cNvPr id="22" name="AutoShape 22"/>
          <p:cNvSpPr/>
          <p:nvPr/>
        </p:nvSpPr>
        <p:spPr>
          <a:xfrm>
            <a:off x="3290266" y="2011113"/>
            <a:ext cx="12419083" cy="27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 flipV="1">
            <a:off x="3293232" y="2011384"/>
            <a:ext cx="3880" cy="722754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flipV="1">
            <a:off x="9115425" y="1262680"/>
            <a:ext cx="0" cy="748787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 flipH="1" flipV="1">
            <a:off x="15723636" y="1983138"/>
            <a:ext cx="2741" cy="722754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6" name="Group 26"/>
          <p:cNvGrpSpPr/>
          <p:nvPr/>
        </p:nvGrpSpPr>
        <p:grpSpPr>
          <a:xfrm>
            <a:off x="2296328" y="264537"/>
            <a:ext cx="13160517" cy="902894"/>
            <a:chOff x="0" y="0"/>
            <a:chExt cx="3463756" cy="23763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463756" cy="237635"/>
            </a:xfrm>
            <a:custGeom>
              <a:avLst/>
              <a:gdLst/>
              <a:ahLst/>
              <a:cxnLst/>
              <a:rect l="l" t="t" r="r" b="b"/>
              <a:pathLst>
                <a:path w="3463756" h="237635">
                  <a:moveTo>
                    <a:pt x="30002" y="0"/>
                  </a:moveTo>
                  <a:lnTo>
                    <a:pt x="3433754" y="0"/>
                  </a:lnTo>
                  <a:cubicBezTo>
                    <a:pt x="3441711" y="0"/>
                    <a:pt x="3449342" y="3161"/>
                    <a:pt x="3454969" y="8787"/>
                  </a:cubicBezTo>
                  <a:cubicBezTo>
                    <a:pt x="3460595" y="14414"/>
                    <a:pt x="3463756" y="22045"/>
                    <a:pt x="3463756" y="30002"/>
                  </a:cubicBezTo>
                  <a:lnTo>
                    <a:pt x="3463756" y="207634"/>
                  </a:lnTo>
                  <a:cubicBezTo>
                    <a:pt x="3463756" y="215590"/>
                    <a:pt x="3460595" y="223222"/>
                    <a:pt x="3454969" y="228848"/>
                  </a:cubicBezTo>
                  <a:cubicBezTo>
                    <a:pt x="3449342" y="234474"/>
                    <a:pt x="3441711" y="237635"/>
                    <a:pt x="3433754" y="237635"/>
                  </a:cubicBezTo>
                  <a:lnTo>
                    <a:pt x="30002" y="237635"/>
                  </a:lnTo>
                  <a:cubicBezTo>
                    <a:pt x="13432" y="237635"/>
                    <a:pt x="0" y="224203"/>
                    <a:pt x="0" y="207634"/>
                  </a:cubicBezTo>
                  <a:lnTo>
                    <a:pt x="0" y="30002"/>
                  </a:lnTo>
                  <a:cubicBezTo>
                    <a:pt x="0" y="13432"/>
                    <a:pt x="13432" y="0"/>
                    <a:pt x="30002" y="0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3463756" cy="313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879"/>
                </a:lnSpc>
                <a:spcBef>
                  <a:spcPct val="0"/>
                </a:spcBef>
              </a:pPr>
              <a:r>
                <a:rPr lang="en-US" sz="4199">
                  <a:solidFill>
                    <a:srgbClr val="010204"/>
                  </a:solidFill>
                  <a:latin typeface="Gotham Bold"/>
                </a:rPr>
                <a:t>TEMÁTICAS INSTITUCIONALES 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39150" y="6653039"/>
            <a:ext cx="3474509" cy="901116"/>
            <a:chOff x="0" y="0"/>
            <a:chExt cx="914818" cy="23725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14818" cy="237259"/>
            </a:xfrm>
            <a:custGeom>
              <a:avLst/>
              <a:gdLst/>
              <a:ahLst/>
              <a:cxnLst/>
              <a:rect l="l" t="t" r="r" b="b"/>
              <a:pathLst>
                <a:path w="914818" h="237259">
                  <a:moveTo>
                    <a:pt x="113638" y="0"/>
                  </a:moveTo>
                  <a:lnTo>
                    <a:pt x="801180" y="0"/>
                  </a:lnTo>
                  <a:cubicBezTo>
                    <a:pt x="831318" y="0"/>
                    <a:pt x="860223" y="11973"/>
                    <a:pt x="881534" y="33284"/>
                  </a:cubicBezTo>
                  <a:cubicBezTo>
                    <a:pt x="902845" y="54595"/>
                    <a:pt x="914818" y="83500"/>
                    <a:pt x="914818" y="113638"/>
                  </a:cubicBezTo>
                  <a:lnTo>
                    <a:pt x="914818" y="123620"/>
                  </a:lnTo>
                  <a:cubicBezTo>
                    <a:pt x="914818" y="186381"/>
                    <a:pt x="863940" y="237259"/>
                    <a:pt x="801180" y="237259"/>
                  </a:cubicBezTo>
                  <a:lnTo>
                    <a:pt x="113638" y="237259"/>
                  </a:lnTo>
                  <a:cubicBezTo>
                    <a:pt x="83500" y="237259"/>
                    <a:pt x="54595" y="225286"/>
                    <a:pt x="33284" y="203975"/>
                  </a:cubicBezTo>
                  <a:cubicBezTo>
                    <a:pt x="11973" y="182663"/>
                    <a:pt x="0" y="153759"/>
                    <a:pt x="0" y="123620"/>
                  </a:cubicBezTo>
                  <a:lnTo>
                    <a:pt x="0" y="113638"/>
                  </a:lnTo>
                  <a:cubicBezTo>
                    <a:pt x="0" y="83500"/>
                    <a:pt x="11973" y="54595"/>
                    <a:pt x="33284" y="33284"/>
                  </a:cubicBezTo>
                  <a:cubicBezTo>
                    <a:pt x="54595" y="11973"/>
                    <a:pt x="83500" y="0"/>
                    <a:pt x="113638" y="0"/>
                  </a:cubicBezTo>
                  <a:close/>
                </a:path>
              </a:pathLst>
            </a:custGeom>
            <a:solidFill>
              <a:srgbClr val="EDC0C1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914818" cy="275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010204"/>
                  </a:solidFill>
                  <a:latin typeface="Gotham"/>
                </a:rPr>
                <a:t>Cancer Adulto e Infanto Juvenil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406745" y="4242384"/>
            <a:ext cx="3474509" cy="901116"/>
            <a:chOff x="0" y="0"/>
            <a:chExt cx="914818" cy="23725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14818" cy="237259"/>
            </a:xfrm>
            <a:custGeom>
              <a:avLst/>
              <a:gdLst/>
              <a:ahLst/>
              <a:cxnLst/>
              <a:rect l="l" t="t" r="r" b="b"/>
              <a:pathLst>
                <a:path w="914818" h="237259">
                  <a:moveTo>
                    <a:pt x="113638" y="0"/>
                  </a:moveTo>
                  <a:lnTo>
                    <a:pt x="801180" y="0"/>
                  </a:lnTo>
                  <a:cubicBezTo>
                    <a:pt x="831318" y="0"/>
                    <a:pt x="860223" y="11973"/>
                    <a:pt x="881534" y="33284"/>
                  </a:cubicBezTo>
                  <a:cubicBezTo>
                    <a:pt x="902845" y="54595"/>
                    <a:pt x="914818" y="83500"/>
                    <a:pt x="914818" y="113638"/>
                  </a:cubicBezTo>
                  <a:lnTo>
                    <a:pt x="914818" y="123620"/>
                  </a:lnTo>
                  <a:cubicBezTo>
                    <a:pt x="914818" y="186381"/>
                    <a:pt x="863940" y="237259"/>
                    <a:pt x="801180" y="237259"/>
                  </a:cubicBezTo>
                  <a:lnTo>
                    <a:pt x="113638" y="237259"/>
                  </a:lnTo>
                  <a:cubicBezTo>
                    <a:pt x="83500" y="237259"/>
                    <a:pt x="54595" y="225286"/>
                    <a:pt x="33284" y="203975"/>
                  </a:cubicBezTo>
                  <a:cubicBezTo>
                    <a:pt x="11973" y="182663"/>
                    <a:pt x="0" y="153759"/>
                    <a:pt x="0" y="123620"/>
                  </a:cubicBezTo>
                  <a:lnTo>
                    <a:pt x="0" y="113638"/>
                  </a:lnTo>
                  <a:cubicBezTo>
                    <a:pt x="0" y="83500"/>
                    <a:pt x="11973" y="54595"/>
                    <a:pt x="33284" y="33284"/>
                  </a:cubicBezTo>
                  <a:cubicBezTo>
                    <a:pt x="54595" y="11973"/>
                    <a:pt x="83500" y="0"/>
                    <a:pt x="113638" y="0"/>
                  </a:cubicBezTo>
                  <a:close/>
                </a:path>
              </a:pathLst>
            </a:custGeom>
            <a:solidFill>
              <a:srgbClr val="D5D8B9"/>
            </a:solidFill>
            <a:ln cap="rnd">
              <a:noFill/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914818" cy="275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10204"/>
                  </a:solidFill>
                  <a:latin typeface="Gotham"/>
                </a:rPr>
                <a:t>Temas </a:t>
              </a:r>
            </a:p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 dirty="0">
                  <a:solidFill>
                    <a:srgbClr val="010204"/>
                  </a:solidFill>
                  <a:latin typeface="Gotham"/>
                </a:rPr>
                <a:t>Sub Dirección de </a:t>
              </a:r>
              <a:r>
                <a:rPr lang="en-US" sz="2199" dirty="0" err="1">
                  <a:solidFill>
                    <a:srgbClr val="010204"/>
                  </a:solidFill>
                  <a:latin typeface="Gotham"/>
                </a:rPr>
                <a:t>Gestión</a:t>
              </a:r>
              <a:r>
                <a:rPr lang="en-US" sz="2199" dirty="0">
                  <a:solidFill>
                    <a:srgbClr val="010204"/>
                  </a:solidFill>
                  <a:latin typeface="Gotham"/>
                </a:rPr>
                <a:t> </a:t>
              </a:r>
              <a:r>
                <a:rPr lang="en-US" sz="2199" dirty="0" err="1">
                  <a:solidFill>
                    <a:srgbClr val="010204"/>
                  </a:solidFill>
                  <a:latin typeface="Gotham"/>
                </a:rPr>
                <a:t>Asistencial</a:t>
              </a:r>
              <a:endParaRPr lang="en-US" sz="2199" dirty="0">
                <a:solidFill>
                  <a:srgbClr val="010204"/>
                </a:solidFill>
                <a:latin typeface="Gotham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4079222" y="4930238"/>
            <a:ext cx="3474509" cy="674174"/>
            <a:chOff x="0" y="0"/>
            <a:chExt cx="914818" cy="17750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914818" cy="177506"/>
            </a:xfrm>
            <a:custGeom>
              <a:avLst/>
              <a:gdLst/>
              <a:ahLst/>
              <a:cxnLst/>
              <a:rect l="l" t="t" r="r" b="b"/>
              <a:pathLst>
                <a:path w="914818" h="177506">
                  <a:moveTo>
                    <a:pt x="88753" y="0"/>
                  </a:moveTo>
                  <a:lnTo>
                    <a:pt x="826065" y="0"/>
                  </a:lnTo>
                  <a:cubicBezTo>
                    <a:pt x="849604" y="0"/>
                    <a:pt x="872179" y="9351"/>
                    <a:pt x="888823" y="25995"/>
                  </a:cubicBezTo>
                  <a:cubicBezTo>
                    <a:pt x="905467" y="42640"/>
                    <a:pt x="914818" y="65214"/>
                    <a:pt x="914818" y="88753"/>
                  </a:cubicBezTo>
                  <a:lnTo>
                    <a:pt x="914818" y="88753"/>
                  </a:lnTo>
                  <a:cubicBezTo>
                    <a:pt x="914818" y="137770"/>
                    <a:pt x="875082" y="177506"/>
                    <a:pt x="826065" y="177506"/>
                  </a:cubicBezTo>
                  <a:lnTo>
                    <a:pt x="88753" y="177506"/>
                  </a:lnTo>
                  <a:cubicBezTo>
                    <a:pt x="65214" y="177506"/>
                    <a:pt x="42640" y="168155"/>
                    <a:pt x="25995" y="151511"/>
                  </a:cubicBezTo>
                  <a:cubicBezTo>
                    <a:pt x="9351" y="134866"/>
                    <a:pt x="0" y="112292"/>
                    <a:pt x="0" y="88753"/>
                  </a:cubicBezTo>
                  <a:lnTo>
                    <a:pt x="0" y="88753"/>
                  </a:lnTo>
                  <a:cubicBezTo>
                    <a:pt x="0" y="65214"/>
                    <a:pt x="9351" y="42640"/>
                    <a:pt x="25995" y="25995"/>
                  </a:cubicBezTo>
                  <a:cubicBezTo>
                    <a:pt x="42640" y="9351"/>
                    <a:pt x="65214" y="0"/>
                    <a:pt x="88753" y="0"/>
                  </a:cubicBezTo>
                  <a:close/>
                </a:path>
              </a:pathLst>
            </a:custGeom>
            <a:solidFill>
              <a:srgbClr val="CFAACD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914818" cy="215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439150" y="7659010"/>
            <a:ext cx="3474509" cy="674174"/>
            <a:chOff x="0" y="0"/>
            <a:chExt cx="914818" cy="177506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914818" cy="177506"/>
            </a:xfrm>
            <a:custGeom>
              <a:avLst/>
              <a:gdLst/>
              <a:ahLst/>
              <a:cxnLst/>
              <a:rect l="l" t="t" r="r" b="b"/>
              <a:pathLst>
                <a:path w="914818" h="177506">
                  <a:moveTo>
                    <a:pt x="88753" y="0"/>
                  </a:moveTo>
                  <a:lnTo>
                    <a:pt x="826065" y="0"/>
                  </a:lnTo>
                  <a:cubicBezTo>
                    <a:pt x="849604" y="0"/>
                    <a:pt x="872179" y="9351"/>
                    <a:pt x="888823" y="25995"/>
                  </a:cubicBezTo>
                  <a:cubicBezTo>
                    <a:pt x="905467" y="42640"/>
                    <a:pt x="914818" y="65214"/>
                    <a:pt x="914818" y="88753"/>
                  </a:cubicBezTo>
                  <a:lnTo>
                    <a:pt x="914818" y="88753"/>
                  </a:lnTo>
                  <a:cubicBezTo>
                    <a:pt x="914818" y="137770"/>
                    <a:pt x="875082" y="177506"/>
                    <a:pt x="826065" y="177506"/>
                  </a:cubicBezTo>
                  <a:lnTo>
                    <a:pt x="88753" y="177506"/>
                  </a:lnTo>
                  <a:cubicBezTo>
                    <a:pt x="65214" y="177506"/>
                    <a:pt x="42640" y="168155"/>
                    <a:pt x="25995" y="151511"/>
                  </a:cubicBezTo>
                  <a:cubicBezTo>
                    <a:pt x="9351" y="134866"/>
                    <a:pt x="0" y="112292"/>
                    <a:pt x="0" y="88753"/>
                  </a:cubicBezTo>
                  <a:lnTo>
                    <a:pt x="0" y="88753"/>
                  </a:lnTo>
                  <a:cubicBezTo>
                    <a:pt x="0" y="65214"/>
                    <a:pt x="9351" y="42640"/>
                    <a:pt x="25995" y="25995"/>
                  </a:cubicBezTo>
                  <a:cubicBezTo>
                    <a:pt x="42640" y="9351"/>
                    <a:pt x="65214" y="0"/>
                    <a:pt x="88753" y="0"/>
                  </a:cubicBezTo>
                  <a:close/>
                </a:path>
              </a:pathLst>
            </a:custGeom>
            <a:solidFill>
              <a:srgbClr val="EDC0C1"/>
            </a:solidFill>
            <a:ln cap="rnd">
              <a:noFill/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914818" cy="215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010204"/>
                  </a:solidFill>
                  <a:latin typeface="Gotham"/>
                </a:rPr>
                <a:t>Salud Mental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7331437" y="8264479"/>
            <a:ext cx="3474509" cy="901116"/>
            <a:chOff x="0" y="0"/>
            <a:chExt cx="914818" cy="237259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14818" cy="237259"/>
            </a:xfrm>
            <a:custGeom>
              <a:avLst/>
              <a:gdLst/>
              <a:ahLst/>
              <a:cxnLst/>
              <a:rect l="l" t="t" r="r" b="b"/>
              <a:pathLst>
                <a:path w="914818" h="237259">
                  <a:moveTo>
                    <a:pt x="113638" y="0"/>
                  </a:moveTo>
                  <a:lnTo>
                    <a:pt x="801180" y="0"/>
                  </a:lnTo>
                  <a:cubicBezTo>
                    <a:pt x="831318" y="0"/>
                    <a:pt x="860223" y="11973"/>
                    <a:pt x="881534" y="33284"/>
                  </a:cubicBezTo>
                  <a:cubicBezTo>
                    <a:pt x="902845" y="54595"/>
                    <a:pt x="914818" y="83500"/>
                    <a:pt x="914818" y="113638"/>
                  </a:cubicBezTo>
                  <a:lnTo>
                    <a:pt x="914818" y="123620"/>
                  </a:lnTo>
                  <a:cubicBezTo>
                    <a:pt x="914818" y="186381"/>
                    <a:pt x="863940" y="237259"/>
                    <a:pt x="801180" y="237259"/>
                  </a:cubicBezTo>
                  <a:lnTo>
                    <a:pt x="113638" y="237259"/>
                  </a:lnTo>
                  <a:cubicBezTo>
                    <a:pt x="83500" y="237259"/>
                    <a:pt x="54595" y="225286"/>
                    <a:pt x="33284" y="203975"/>
                  </a:cubicBezTo>
                  <a:cubicBezTo>
                    <a:pt x="11973" y="182663"/>
                    <a:pt x="0" y="153759"/>
                    <a:pt x="0" y="123620"/>
                  </a:cubicBezTo>
                  <a:lnTo>
                    <a:pt x="0" y="113638"/>
                  </a:lnTo>
                  <a:cubicBezTo>
                    <a:pt x="0" y="83500"/>
                    <a:pt x="11973" y="54595"/>
                    <a:pt x="33284" y="33284"/>
                  </a:cubicBezTo>
                  <a:cubicBezTo>
                    <a:pt x="54595" y="11973"/>
                    <a:pt x="83500" y="0"/>
                    <a:pt x="113638" y="0"/>
                  </a:cubicBezTo>
                  <a:close/>
                </a:path>
              </a:pathLst>
            </a:custGeom>
            <a:solidFill>
              <a:srgbClr val="D5D8B9"/>
            </a:solidFill>
            <a:ln cap="rnd">
              <a:noFill/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914818" cy="275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010204"/>
                  </a:solidFill>
                  <a:latin typeface="Gotham"/>
                </a:rPr>
                <a:t>Temas Unidades Asesoras 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4079222" y="5978865"/>
            <a:ext cx="3474509" cy="674174"/>
            <a:chOff x="0" y="0"/>
            <a:chExt cx="914818" cy="177506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914818" cy="177506"/>
            </a:xfrm>
            <a:custGeom>
              <a:avLst/>
              <a:gdLst/>
              <a:ahLst/>
              <a:cxnLst/>
              <a:rect l="l" t="t" r="r" b="b"/>
              <a:pathLst>
                <a:path w="914818" h="177506">
                  <a:moveTo>
                    <a:pt x="88753" y="0"/>
                  </a:moveTo>
                  <a:lnTo>
                    <a:pt x="826065" y="0"/>
                  </a:lnTo>
                  <a:cubicBezTo>
                    <a:pt x="849604" y="0"/>
                    <a:pt x="872179" y="9351"/>
                    <a:pt x="888823" y="25995"/>
                  </a:cubicBezTo>
                  <a:cubicBezTo>
                    <a:pt x="905467" y="42640"/>
                    <a:pt x="914818" y="65214"/>
                    <a:pt x="914818" y="88753"/>
                  </a:cubicBezTo>
                  <a:lnTo>
                    <a:pt x="914818" y="88753"/>
                  </a:lnTo>
                  <a:cubicBezTo>
                    <a:pt x="914818" y="137770"/>
                    <a:pt x="875082" y="177506"/>
                    <a:pt x="826065" y="177506"/>
                  </a:cubicBezTo>
                  <a:lnTo>
                    <a:pt x="88753" y="177506"/>
                  </a:lnTo>
                  <a:cubicBezTo>
                    <a:pt x="65214" y="177506"/>
                    <a:pt x="42640" y="168155"/>
                    <a:pt x="25995" y="151511"/>
                  </a:cubicBezTo>
                  <a:cubicBezTo>
                    <a:pt x="9351" y="134866"/>
                    <a:pt x="0" y="112292"/>
                    <a:pt x="0" y="88753"/>
                  </a:cubicBezTo>
                  <a:lnTo>
                    <a:pt x="0" y="88753"/>
                  </a:lnTo>
                  <a:cubicBezTo>
                    <a:pt x="0" y="65214"/>
                    <a:pt x="9351" y="42640"/>
                    <a:pt x="25995" y="25995"/>
                  </a:cubicBezTo>
                  <a:cubicBezTo>
                    <a:pt x="42640" y="9351"/>
                    <a:pt x="65214" y="0"/>
                    <a:pt x="88753" y="0"/>
                  </a:cubicBezTo>
                  <a:close/>
                </a:path>
              </a:pathLst>
            </a:custGeom>
            <a:solidFill>
              <a:srgbClr val="CFAACD"/>
            </a:solidFill>
            <a:ln cap="rnd">
              <a:noFill/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914818" cy="215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439150" y="8476059"/>
            <a:ext cx="3474509" cy="901116"/>
            <a:chOff x="0" y="0"/>
            <a:chExt cx="914818" cy="237259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914818" cy="237259"/>
            </a:xfrm>
            <a:custGeom>
              <a:avLst/>
              <a:gdLst/>
              <a:ahLst/>
              <a:cxnLst/>
              <a:rect l="l" t="t" r="r" b="b"/>
              <a:pathLst>
                <a:path w="914818" h="237259">
                  <a:moveTo>
                    <a:pt x="113638" y="0"/>
                  </a:moveTo>
                  <a:lnTo>
                    <a:pt x="801180" y="0"/>
                  </a:lnTo>
                  <a:cubicBezTo>
                    <a:pt x="831318" y="0"/>
                    <a:pt x="860223" y="11973"/>
                    <a:pt x="881534" y="33284"/>
                  </a:cubicBezTo>
                  <a:cubicBezTo>
                    <a:pt x="902845" y="54595"/>
                    <a:pt x="914818" y="83500"/>
                    <a:pt x="914818" y="113638"/>
                  </a:cubicBezTo>
                  <a:lnTo>
                    <a:pt x="914818" y="123620"/>
                  </a:lnTo>
                  <a:cubicBezTo>
                    <a:pt x="914818" y="186381"/>
                    <a:pt x="863940" y="237259"/>
                    <a:pt x="801180" y="237259"/>
                  </a:cubicBezTo>
                  <a:lnTo>
                    <a:pt x="113638" y="237259"/>
                  </a:lnTo>
                  <a:cubicBezTo>
                    <a:pt x="83500" y="237259"/>
                    <a:pt x="54595" y="225286"/>
                    <a:pt x="33284" y="203975"/>
                  </a:cubicBezTo>
                  <a:cubicBezTo>
                    <a:pt x="11973" y="182663"/>
                    <a:pt x="0" y="153759"/>
                    <a:pt x="0" y="123620"/>
                  </a:cubicBezTo>
                  <a:lnTo>
                    <a:pt x="0" y="113638"/>
                  </a:lnTo>
                  <a:cubicBezTo>
                    <a:pt x="0" y="83500"/>
                    <a:pt x="11973" y="54595"/>
                    <a:pt x="33284" y="33284"/>
                  </a:cubicBezTo>
                  <a:cubicBezTo>
                    <a:pt x="54595" y="11973"/>
                    <a:pt x="83500" y="0"/>
                    <a:pt x="113638" y="0"/>
                  </a:cubicBezTo>
                  <a:close/>
                </a:path>
              </a:pathLst>
            </a:custGeom>
            <a:solidFill>
              <a:srgbClr val="EDC0C1"/>
            </a:solidFill>
            <a:ln cap="rnd">
              <a:noFill/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914818" cy="275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010204"/>
                  </a:solidFill>
                  <a:latin typeface="Gotham"/>
                </a:rPr>
                <a:t>Grupos Prioritarios: NNA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4079222" y="6919739"/>
            <a:ext cx="3474509" cy="674174"/>
            <a:chOff x="0" y="0"/>
            <a:chExt cx="914818" cy="177506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914818" cy="177506"/>
            </a:xfrm>
            <a:custGeom>
              <a:avLst/>
              <a:gdLst/>
              <a:ahLst/>
              <a:cxnLst/>
              <a:rect l="l" t="t" r="r" b="b"/>
              <a:pathLst>
                <a:path w="914818" h="177506">
                  <a:moveTo>
                    <a:pt x="88753" y="0"/>
                  </a:moveTo>
                  <a:lnTo>
                    <a:pt x="826065" y="0"/>
                  </a:lnTo>
                  <a:cubicBezTo>
                    <a:pt x="849604" y="0"/>
                    <a:pt x="872179" y="9351"/>
                    <a:pt x="888823" y="25995"/>
                  </a:cubicBezTo>
                  <a:cubicBezTo>
                    <a:pt x="905467" y="42640"/>
                    <a:pt x="914818" y="65214"/>
                    <a:pt x="914818" y="88753"/>
                  </a:cubicBezTo>
                  <a:lnTo>
                    <a:pt x="914818" y="88753"/>
                  </a:lnTo>
                  <a:cubicBezTo>
                    <a:pt x="914818" y="137770"/>
                    <a:pt x="875082" y="177506"/>
                    <a:pt x="826065" y="177506"/>
                  </a:cubicBezTo>
                  <a:lnTo>
                    <a:pt x="88753" y="177506"/>
                  </a:lnTo>
                  <a:cubicBezTo>
                    <a:pt x="65214" y="177506"/>
                    <a:pt x="42640" y="168155"/>
                    <a:pt x="25995" y="151511"/>
                  </a:cubicBezTo>
                  <a:cubicBezTo>
                    <a:pt x="9351" y="134866"/>
                    <a:pt x="0" y="112292"/>
                    <a:pt x="0" y="88753"/>
                  </a:cubicBezTo>
                  <a:lnTo>
                    <a:pt x="0" y="88753"/>
                  </a:lnTo>
                  <a:cubicBezTo>
                    <a:pt x="0" y="65214"/>
                    <a:pt x="9351" y="42640"/>
                    <a:pt x="25995" y="25995"/>
                  </a:cubicBezTo>
                  <a:cubicBezTo>
                    <a:pt x="42640" y="9351"/>
                    <a:pt x="65214" y="0"/>
                    <a:pt x="88753" y="0"/>
                  </a:cubicBezTo>
                  <a:close/>
                </a:path>
              </a:pathLst>
            </a:custGeom>
            <a:solidFill>
              <a:srgbClr val="CFAACD"/>
            </a:solidFill>
            <a:ln cap="rnd">
              <a:noFill/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38100"/>
              <a:ext cx="914818" cy="215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3" name="Freeform 53" descr="Complemento-Logo-Gobierno-160x14px.png"/>
          <p:cNvSpPr/>
          <p:nvPr/>
        </p:nvSpPr>
        <p:spPr>
          <a:xfrm>
            <a:off x="0" y="9993548"/>
            <a:ext cx="3353741" cy="293453"/>
          </a:xfrm>
          <a:custGeom>
            <a:avLst/>
            <a:gdLst/>
            <a:ahLst/>
            <a:cxnLst/>
            <a:rect l="l" t="t" r="r" b="b"/>
            <a:pathLst>
              <a:path w="3353741" h="293453">
                <a:moveTo>
                  <a:pt x="0" y="0"/>
                </a:moveTo>
                <a:lnTo>
                  <a:pt x="3353741" y="0"/>
                </a:lnTo>
                <a:lnTo>
                  <a:pt x="3353741" y="293452"/>
                </a:lnTo>
                <a:lnTo>
                  <a:pt x="0" y="2934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4" name="TextBox 54"/>
          <p:cNvSpPr txBox="1"/>
          <p:nvPr/>
        </p:nvSpPr>
        <p:spPr>
          <a:xfrm>
            <a:off x="894133" y="3855246"/>
            <a:ext cx="4744310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Open Sans Bold"/>
              </a:rPr>
              <a:t>MINSAL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696537" y="3552626"/>
            <a:ext cx="4744310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Open Sans Bold"/>
              </a:rPr>
              <a:t>SST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3354222" y="3950496"/>
            <a:ext cx="4744310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Open Sans Bold"/>
              </a:rPr>
              <a:t>COMUNIDAD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1335231" y="5647148"/>
            <a:ext cx="3474509" cy="901116"/>
            <a:chOff x="0" y="0"/>
            <a:chExt cx="914818" cy="237259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914818" cy="237259"/>
            </a:xfrm>
            <a:custGeom>
              <a:avLst/>
              <a:gdLst/>
              <a:ahLst/>
              <a:cxnLst/>
              <a:rect l="l" t="t" r="r" b="b"/>
              <a:pathLst>
                <a:path w="914818" h="237259">
                  <a:moveTo>
                    <a:pt x="113638" y="0"/>
                  </a:moveTo>
                  <a:lnTo>
                    <a:pt x="801180" y="0"/>
                  </a:lnTo>
                  <a:cubicBezTo>
                    <a:pt x="831318" y="0"/>
                    <a:pt x="860223" y="11973"/>
                    <a:pt x="881534" y="33284"/>
                  </a:cubicBezTo>
                  <a:cubicBezTo>
                    <a:pt x="902845" y="54595"/>
                    <a:pt x="914818" y="83500"/>
                    <a:pt x="914818" y="113638"/>
                  </a:cubicBezTo>
                  <a:lnTo>
                    <a:pt x="914818" y="123620"/>
                  </a:lnTo>
                  <a:cubicBezTo>
                    <a:pt x="914818" y="186381"/>
                    <a:pt x="863940" y="237259"/>
                    <a:pt x="801180" y="237259"/>
                  </a:cubicBezTo>
                  <a:lnTo>
                    <a:pt x="113638" y="237259"/>
                  </a:lnTo>
                  <a:cubicBezTo>
                    <a:pt x="83500" y="237259"/>
                    <a:pt x="54595" y="225286"/>
                    <a:pt x="33284" y="203975"/>
                  </a:cubicBezTo>
                  <a:cubicBezTo>
                    <a:pt x="11973" y="182663"/>
                    <a:pt x="0" y="153759"/>
                    <a:pt x="0" y="123620"/>
                  </a:cubicBezTo>
                  <a:lnTo>
                    <a:pt x="0" y="113638"/>
                  </a:lnTo>
                  <a:cubicBezTo>
                    <a:pt x="0" y="83500"/>
                    <a:pt x="11973" y="54595"/>
                    <a:pt x="33284" y="33284"/>
                  </a:cubicBezTo>
                  <a:cubicBezTo>
                    <a:pt x="54595" y="11973"/>
                    <a:pt x="83500" y="0"/>
                    <a:pt x="113638" y="0"/>
                  </a:cubicBezTo>
                  <a:close/>
                </a:path>
              </a:pathLst>
            </a:custGeom>
            <a:solidFill>
              <a:srgbClr val="EDC0C1"/>
            </a:solidFill>
            <a:ln cap="rnd">
              <a:noFill/>
              <a:prstDash val="solid"/>
              <a:round/>
            </a:ln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914818" cy="275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 u="none" strike="noStrike">
                  <a:solidFill>
                    <a:srgbClr val="010204"/>
                  </a:solidFill>
                  <a:latin typeface="Gotham"/>
                </a:rPr>
                <a:t>Gestión de Listas de Espera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439150" y="4662966"/>
            <a:ext cx="3474509" cy="901116"/>
            <a:chOff x="0" y="0"/>
            <a:chExt cx="914818" cy="237259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914818" cy="237259"/>
            </a:xfrm>
            <a:custGeom>
              <a:avLst/>
              <a:gdLst/>
              <a:ahLst/>
              <a:cxnLst/>
              <a:rect l="l" t="t" r="r" b="b"/>
              <a:pathLst>
                <a:path w="914818" h="237259">
                  <a:moveTo>
                    <a:pt x="113638" y="0"/>
                  </a:moveTo>
                  <a:lnTo>
                    <a:pt x="801180" y="0"/>
                  </a:lnTo>
                  <a:cubicBezTo>
                    <a:pt x="831318" y="0"/>
                    <a:pt x="860223" y="11973"/>
                    <a:pt x="881534" y="33284"/>
                  </a:cubicBezTo>
                  <a:cubicBezTo>
                    <a:pt x="902845" y="54595"/>
                    <a:pt x="914818" y="83500"/>
                    <a:pt x="914818" y="113638"/>
                  </a:cubicBezTo>
                  <a:lnTo>
                    <a:pt x="914818" y="123620"/>
                  </a:lnTo>
                  <a:cubicBezTo>
                    <a:pt x="914818" y="186381"/>
                    <a:pt x="863940" y="237259"/>
                    <a:pt x="801180" y="237259"/>
                  </a:cubicBezTo>
                  <a:lnTo>
                    <a:pt x="113638" y="237259"/>
                  </a:lnTo>
                  <a:cubicBezTo>
                    <a:pt x="83500" y="237259"/>
                    <a:pt x="54595" y="225286"/>
                    <a:pt x="33284" y="203975"/>
                  </a:cubicBezTo>
                  <a:cubicBezTo>
                    <a:pt x="11973" y="182663"/>
                    <a:pt x="0" y="153759"/>
                    <a:pt x="0" y="123620"/>
                  </a:cubicBezTo>
                  <a:lnTo>
                    <a:pt x="0" y="113638"/>
                  </a:lnTo>
                  <a:cubicBezTo>
                    <a:pt x="0" y="83500"/>
                    <a:pt x="11973" y="54595"/>
                    <a:pt x="33284" y="33284"/>
                  </a:cubicBezTo>
                  <a:cubicBezTo>
                    <a:pt x="54595" y="11973"/>
                    <a:pt x="83500" y="0"/>
                    <a:pt x="113638" y="0"/>
                  </a:cubicBezTo>
                  <a:close/>
                </a:path>
              </a:pathLst>
            </a:custGeom>
            <a:solidFill>
              <a:srgbClr val="EDC0C1"/>
            </a:solidFill>
            <a:ln cap="rnd">
              <a:noFill/>
              <a:prstDash val="solid"/>
              <a:round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914818" cy="275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010204"/>
                  </a:solidFill>
                  <a:latin typeface="Gotham"/>
                </a:rPr>
                <a:t>Activación de la Red Asistencial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7331437" y="5267325"/>
            <a:ext cx="3474509" cy="1291641"/>
            <a:chOff x="0" y="0"/>
            <a:chExt cx="914818" cy="340081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914818" cy="340081"/>
            </a:xfrm>
            <a:custGeom>
              <a:avLst/>
              <a:gdLst/>
              <a:ahLst/>
              <a:cxnLst/>
              <a:rect l="l" t="t" r="r" b="b"/>
              <a:pathLst>
                <a:path w="914818" h="340081">
                  <a:moveTo>
                    <a:pt x="113638" y="0"/>
                  </a:moveTo>
                  <a:lnTo>
                    <a:pt x="801180" y="0"/>
                  </a:lnTo>
                  <a:cubicBezTo>
                    <a:pt x="831318" y="0"/>
                    <a:pt x="860223" y="11973"/>
                    <a:pt x="881534" y="33284"/>
                  </a:cubicBezTo>
                  <a:cubicBezTo>
                    <a:pt x="902845" y="54595"/>
                    <a:pt x="914818" y="83500"/>
                    <a:pt x="914818" y="113638"/>
                  </a:cubicBezTo>
                  <a:lnTo>
                    <a:pt x="914818" y="226443"/>
                  </a:lnTo>
                  <a:cubicBezTo>
                    <a:pt x="914818" y="289204"/>
                    <a:pt x="863940" y="340081"/>
                    <a:pt x="801180" y="340081"/>
                  </a:cubicBezTo>
                  <a:lnTo>
                    <a:pt x="113638" y="340081"/>
                  </a:lnTo>
                  <a:cubicBezTo>
                    <a:pt x="83500" y="340081"/>
                    <a:pt x="54595" y="328109"/>
                    <a:pt x="33284" y="306798"/>
                  </a:cubicBezTo>
                  <a:cubicBezTo>
                    <a:pt x="11973" y="285486"/>
                    <a:pt x="0" y="256582"/>
                    <a:pt x="0" y="226443"/>
                  </a:cubicBezTo>
                  <a:lnTo>
                    <a:pt x="0" y="113638"/>
                  </a:lnTo>
                  <a:cubicBezTo>
                    <a:pt x="0" y="83500"/>
                    <a:pt x="11973" y="54595"/>
                    <a:pt x="33284" y="33284"/>
                  </a:cubicBezTo>
                  <a:cubicBezTo>
                    <a:pt x="54595" y="11973"/>
                    <a:pt x="83500" y="0"/>
                    <a:pt x="113638" y="0"/>
                  </a:cubicBezTo>
                  <a:close/>
                </a:path>
              </a:pathLst>
            </a:custGeom>
            <a:solidFill>
              <a:srgbClr val="D5D8B9"/>
            </a:solidFill>
            <a:ln cap="rnd">
              <a:noFill/>
              <a:prstDash val="solid"/>
              <a:round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914818" cy="378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10204"/>
                  </a:solidFill>
                  <a:latin typeface="Gotham"/>
                </a:rPr>
                <a:t>Temas </a:t>
              </a:r>
            </a:p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 dirty="0">
                  <a:solidFill>
                    <a:srgbClr val="010204"/>
                  </a:solidFill>
                  <a:latin typeface="Gotham"/>
                </a:rPr>
                <a:t>Sub Dirección RRFF y </a:t>
              </a:r>
              <a:r>
                <a:rPr lang="en-US" sz="2199" dirty="0" err="1">
                  <a:solidFill>
                    <a:srgbClr val="010204"/>
                  </a:solidFill>
                  <a:latin typeface="Gotham"/>
                </a:rPr>
                <a:t>Financieros</a:t>
              </a:r>
              <a:endParaRPr lang="en-US" sz="2199" dirty="0">
                <a:solidFill>
                  <a:srgbClr val="010204"/>
                </a:solidFill>
                <a:latin typeface="Gotham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7331437" y="6732809"/>
            <a:ext cx="3474509" cy="1291641"/>
            <a:chOff x="0" y="0"/>
            <a:chExt cx="914818" cy="340081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914818" cy="340081"/>
            </a:xfrm>
            <a:custGeom>
              <a:avLst/>
              <a:gdLst/>
              <a:ahLst/>
              <a:cxnLst/>
              <a:rect l="l" t="t" r="r" b="b"/>
              <a:pathLst>
                <a:path w="914818" h="340081">
                  <a:moveTo>
                    <a:pt x="113638" y="0"/>
                  </a:moveTo>
                  <a:lnTo>
                    <a:pt x="801180" y="0"/>
                  </a:lnTo>
                  <a:cubicBezTo>
                    <a:pt x="831318" y="0"/>
                    <a:pt x="860223" y="11973"/>
                    <a:pt x="881534" y="33284"/>
                  </a:cubicBezTo>
                  <a:cubicBezTo>
                    <a:pt x="902845" y="54595"/>
                    <a:pt x="914818" y="83500"/>
                    <a:pt x="914818" y="113638"/>
                  </a:cubicBezTo>
                  <a:lnTo>
                    <a:pt x="914818" y="226443"/>
                  </a:lnTo>
                  <a:cubicBezTo>
                    <a:pt x="914818" y="289204"/>
                    <a:pt x="863940" y="340081"/>
                    <a:pt x="801180" y="340081"/>
                  </a:cubicBezTo>
                  <a:lnTo>
                    <a:pt x="113638" y="340081"/>
                  </a:lnTo>
                  <a:cubicBezTo>
                    <a:pt x="83500" y="340081"/>
                    <a:pt x="54595" y="328109"/>
                    <a:pt x="33284" y="306798"/>
                  </a:cubicBezTo>
                  <a:cubicBezTo>
                    <a:pt x="11973" y="285486"/>
                    <a:pt x="0" y="256582"/>
                    <a:pt x="0" y="226443"/>
                  </a:cubicBezTo>
                  <a:lnTo>
                    <a:pt x="0" y="113638"/>
                  </a:lnTo>
                  <a:cubicBezTo>
                    <a:pt x="0" y="83500"/>
                    <a:pt x="11973" y="54595"/>
                    <a:pt x="33284" y="33284"/>
                  </a:cubicBezTo>
                  <a:cubicBezTo>
                    <a:pt x="54595" y="11973"/>
                    <a:pt x="83500" y="0"/>
                    <a:pt x="113638" y="0"/>
                  </a:cubicBezTo>
                  <a:close/>
                </a:path>
              </a:pathLst>
            </a:custGeom>
            <a:solidFill>
              <a:srgbClr val="D5D8B9"/>
            </a:solidFill>
            <a:ln cap="rnd">
              <a:noFill/>
              <a:prstDash val="solid"/>
              <a:round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914818" cy="378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10204"/>
                  </a:solidFill>
                  <a:latin typeface="Gotham"/>
                </a:rPr>
                <a:t>Temas </a:t>
              </a:r>
            </a:p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010204"/>
                  </a:solidFill>
                  <a:latin typeface="Gotham"/>
                </a:rPr>
                <a:t>Subdirección Gestión de las Personas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4191355" y="7860613"/>
            <a:ext cx="3474509" cy="674174"/>
            <a:chOff x="0" y="0"/>
            <a:chExt cx="914818" cy="177506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914818" cy="177506"/>
            </a:xfrm>
            <a:custGeom>
              <a:avLst/>
              <a:gdLst/>
              <a:ahLst/>
              <a:cxnLst/>
              <a:rect l="l" t="t" r="r" b="b"/>
              <a:pathLst>
                <a:path w="914818" h="177506">
                  <a:moveTo>
                    <a:pt x="88753" y="0"/>
                  </a:moveTo>
                  <a:lnTo>
                    <a:pt x="826065" y="0"/>
                  </a:lnTo>
                  <a:cubicBezTo>
                    <a:pt x="849604" y="0"/>
                    <a:pt x="872179" y="9351"/>
                    <a:pt x="888823" y="25995"/>
                  </a:cubicBezTo>
                  <a:cubicBezTo>
                    <a:pt x="905467" y="42640"/>
                    <a:pt x="914818" y="65214"/>
                    <a:pt x="914818" y="88753"/>
                  </a:cubicBezTo>
                  <a:lnTo>
                    <a:pt x="914818" y="88753"/>
                  </a:lnTo>
                  <a:cubicBezTo>
                    <a:pt x="914818" y="137770"/>
                    <a:pt x="875082" y="177506"/>
                    <a:pt x="826065" y="177506"/>
                  </a:cubicBezTo>
                  <a:lnTo>
                    <a:pt x="88753" y="177506"/>
                  </a:lnTo>
                  <a:cubicBezTo>
                    <a:pt x="65214" y="177506"/>
                    <a:pt x="42640" y="168155"/>
                    <a:pt x="25995" y="151511"/>
                  </a:cubicBezTo>
                  <a:cubicBezTo>
                    <a:pt x="9351" y="134866"/>
                    <a:pt x="0" y="112292"/>
                    <a:pt x="0" y="88753"/>
                  </a:cubicBezTo>
                  <a:lnTo>
                    <a:pt x="0" y="88753"/>
                  </a:lnTo>
                  <a:cubicBezTo>
                    <a:pt x="0" y="65214"/>
                    <a:pt x="9351" y="42640"/>
                    <a:pt x="25995" y="25995"/>
                  </a:cubicBezTo>
                  <a:cubicBezTo>
                    <a:pt x="42640" y="9351"/>
                    <a:pt x="65214" y="0"/>
                    <a:pt x="88753" y="0"/>
                  </a:cubicBezTo>
                  <a:close/>
                </a:path>
              </a:pathLst>
            </a:custGeom>
            <a:solidFill>
              <a:srgbClr val="CFAACD"/>
            </a:solidFill>
            <a:ln cap="rnd">
              <a:noFill/>
              <a:prstDash val="solid"/>
              <a:round/>
            </a:ln>
          </p:spPr>
        </p:sp>
        <p:sp>
          <p:nvSpPr>
            <p:cNvPr id="71" name="TextBox 71"/>
            <p:cNvSpPr txBox="1"/>
            <p:nvPr/>
          </p:nvSpPr>
          <p:spPr>
            <a:xfrm>
              <a:off x="0" y="-38100"/>
              <a:ext cx="914818" cy="215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4" t="-38888" r="-1662" b="-4633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95800" y="2705100"/>
            <a:ext cx="7924800" cy="5549224"/>
          </a:xfrm>
          <a:custGeom>
            <a:avLst/>
            <a:gdLst/>
            <a:ahLst/>
            <a:cxnLst/>
            <a:rect l="l" t="t" r="r" b="b"/>
            <a:pathLst>
              <a:path w="12290067" h="9258300">
                <a:moveTo>
                  <a:pt x="0" y="0"/>
                </a:moveTo>
                <a:lnTo>
                  <a:pt x="12290068" y="0"/>
                </a:lnTo>
                <a:lnTo>
                  <a:pt x="12290068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 descr="Complemento-Logo-Gobierno-160x14px.png"/>
          <p:cNvSpPr/>
          <p:nvPr/>
        </p:nvSpPr>
        <p:spPr>
          <a:xfrm>
            <a:off x="-160343" y="9993547"/>
            <a:ext cx="3353741" cy="293452"/>
          </a:xfrm>
          <a:custGeom>
            <a:avLst/>
            <a:gdLst/>
            <a:ahLst/>
            <a:cxnLst/>
            <a:rect l="l" t="t" r="r" b="b"/>
            <a:pathLst>
              <a:path w="3353741" h="293452">
                <a:moveTo>
                  <a:pt x="0" y="0"/>
                </a:moveTo>
                <a:lnTo>
                  <a:pt x="3353740" y="0"/>
                </a:lnTo>
                <a:lnTo>
                  <a:pt x="3353740" y="293453"/>
                </a:lnTo>
                <a:lnTo>
                  <a:pt x="0" y="2934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04EF3EC7-9FA8-0DCB-B66D-81850C73A032}"/>
              </a:ext>
            </a:extLst>
          </p:cNvPr>
          <p:cNvSpPr txBox="1"/>
          <p:nvPr/>
        </p:nvSpPr>
        <p:spPr>
          <a:xfrm>
            <a:off x="2415532" y="1481569"/>
            <a:ext cx="11932935" cy="94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5"/>
              </a:lnSpc>
            </a:pPr>
            <a:r>
              <a:rPr lang="en-US" sz="7301" spc="474" dirty="0">
                <a:solidFill>
                  <a:srgbClr val="2C2B2B"/>
                </a:solidFill>
                <a:latin typeface="Margin"/>
              </a:rPr>
              <a:t>TRABAJO GRUPAL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4" t="-38888" r="-1662" b="-4633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398725"/>
            <a:ext cx="4352270" cy="3141548"/>
          </a:xfrm>
          <a:custGeom>
            <a:avLst/>
            <a:gdLst/>
            <a:ahLst/>
            <a:cxnLst/>
            <a:rect l="l" t="t" r="r" b="b"/>
            <a:pathLst>
              <a:path w="4352270" h="3141548">
                <a:moveTo>
                  <a:pt x="0" y="0"/>
                </a:moveTo>
                <a:lnTo>
                  <a:pt x="4352270" y="0"/>
                </a:lnTo>
                <a:lnTo>
                  <a:pt x="4352270" y="3141548"/>
                </a:lnTo>
                <a:lnTo>
                  <a:pt x="0" y="31415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10800000">
            <a:off x="2675210" y="3540273"/>
            <a:ext cx="14298631" cy="2559143"/>
            <a:chOff x="0" y="0"/>
            <a:chExt cx="16951207" cy="30338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951207" cy="3033896"/>
            </a:xfrm>
            <a:custGeom>
              <a:avLst/>
              <a:gdLst/>
              <a:ahLst/>
              <a:cxnLst/>
              <a:rect l="l" t="t" r="r" b="b"/>
              <a:pathLst>
                <a:path w="16951207" h="3033896">
                  <a:moveTo>
                    <a:pt x="496570" y="0"/>
                  </a:moveTo>
                  <a:lnTo>
                    <a:pt x="496570" y="3033896"/>
                  </a:lnTo>
                  <a:lnTo>
                    <a:pt x="15204957" y="3033896"/>
                  </a:lnTo>
                  <a:lnTo>
                    <a:pt x="15204957" y="0"/>
                  </a:lnTo>
                  <a:cubicBezTo>
                    <a:pt x="15204957" y="0"/>
                    <a:pt x="496570" y="0"/>
                    <a:pt x="496570" y="0"/>
                  </a:cubicBezTo>
                  <a:close/>
                  <a:moveTo>
                    <a:pt x="15701527" y="485006"/>
                  </a:moveTo>
                  <a:lnTo>
                    <a:pt x="15701527" y="455887"/>
                  </a:lnTo>
                  <a:cubicBezTo>
                    <a:pt x="15701527" y="222250"/>
                    <a:pt x="15479277" y="0"/>
                    <a:pt x="15204957" y="0"/>
                  </a:cubicBezTo>
                  <a:lnTo>
                    <a:pt x="15204957" y="3033896"/>
                  </a:lnTo>
                  <a:cubicBezTo>
                    <a:pt x="15479277" y="3033896"/>
                    <a:pt x="15701527" y="2811646"/>
                    <a:pt x="15701527" y="2537326"/>
                  </a:cubicBezTo>
                  <a:lnTo>
                    <a:pt x="15701527" y="957446"/>
                  </a:lnTo>
                  <a:cubicBezTo>
                    <a:pt x="16209527" y="972686"/>
                    <a:pt x="16713718" y="948556"/>
                    <a:pt x="16951207" y="991736"/>
                  </a:cubicBezTo>
                  <a:cubicBezTo>
                    <a:pt x="16547348" y="805046"/>
                    <a:pt x="16113007" y="669156"/>
                    <a:pt x="15701527" y="485006"/>
                  </a:cubicBezTo>
                  <a:close/>
                  <a:moveTo>
                    <a:pt x="0" y="455887"/>
                  </a:moveTo>
                  <a:lnTo>
                    <a:pt x="0" y="2537326"/>
                  </a:lnTo>
                  <a:cubicBezTo>
                    <a:pt x="0" y="2811646"/>
                    <a:pt x="222250" y="3033896"/>
                    <a:pt x="496570" y="3033896"/>
                  </a:cubicBezTo>
                  <a:lnTo>
                    <a:pt x="496570" y="0"/>
                  </a:lnTo>
                  <a:cubicBezTo>
                    <a:pt x="222250" y="0"/>
                    <a:pt x="0" y="222250"/>
                    <a:pt x="0" y="455887"/>
                  </a:cubicBezTo>
                  <a:close/>
                </a:path>
              </a:pathLst>
            </a:custGeom>
            <a:solidFill>
              <a:srgbClr val="719FD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963756" y="3558941"/>
            <a:ext cx="13010085" cy="2457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2"/>
              </a:lnSpc>
              <a:spcBef>
                <a:spcPct val="0"/>
              </a:spcBef>
            </a:pPr>
            <a:r>
              <a:rPr lang="en-US" sz="3466" dirty="0">
                <a:solidFill>
                  <a:srgbClr val="000000"/>
                </a:solidFill>
                <a:latin typeface="Arimo"/>
              </a:rPr>
              <a:t>¿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Qué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temas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ya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sea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porque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considera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que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hubo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avances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en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ellos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o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porque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son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temas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importantes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cree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Ud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. que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deben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darse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 a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conocer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a la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comunidad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en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la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siguiente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Cuenta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Pública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Participativa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3582" y="677675"/>
            <a:ext cx="1925105" cy="2540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57"/>
              </a:lnSpc>
            </a:pPr>
            <a:r>
              <a:rPr lang="en-US" sz="19650" spc="176">
                <a:solidFill>
                  <a:srgbClr val="2C2B2B"/>
                </a:solidFill>
                <a:latin typeface="Margin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95235" y="7058976"/>
            <a:ext cx="2909072" cy="495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80"/>
              </a:lnSpc>
              <a:spcBef>
                <a:spcPct val="0"/>
              </a:spcBef>
            </a:pPr>
            <a:r>
              <a:rPr lang="en-US" sz="3072">
                <a:solidFill>
                  <a:srgbClr val="2C2B2B"/>
                </a:solidFill>
                <a:latin typeface="Halley Bold"/>
              </a:rPr>
              <a:t>Comunicación</a:t>
            </a:r>
          </a:p>
        </p:txBody>
      </p:sp>
      <p:sp>
        <p:nvSpPr>
          <p:cNvPr id="9" name="Freeform 9"/>
          <p:cNvSpPr/>
          <p:nvPr/>
        </p:nvSpPr>
        <p:spPr>
          <a:xfrm>
            <a:off x="5139042" y="7059119"/>
            <a:ext cx="511005" cy="484816"/>
          </a:xfrm>
          <a:custGeom>
            <a:avLst/>
            <a:gdLst/>
            <a:ahLst/>
            <a:cxnLst/>
            <a:rect l="l" t="t" r="r" b="b"/>
            <a:pathLst>
              <a:path w="511005" h="484816">
                <a:moveTo>
                  <a:pt x="0" y="0"/>
                </a:moveTo>
                <a:lnTo>
                  <a:pt x="511004" y="0"/>
                </a:lnTo>
                <a:lnTo>
                  <a:pt x="511004" y="484816"/>
                </a:lnTo>
                <a:lnTo>
                  <a:pt x="0" y="484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795235" y="7543792"/>
            <a:ext cx="2909072" cy="495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80"/>
              </a:lnSpc>
              <a:spcBef>
                <a:spcPct val="0"/>
              </a:spcBef>
            </a:pPr>
            <a:r>
              <a:rPr lang="en-US" sz="3072">
                <a:solidFill>
                  <a:srgbClr val="2C2B2B"/>
                </a:solidFill>
                <a:latin typeface="Halley Bold"/>
              </a:rPr>
              <a:t>Diálogo</a:t>
            </a:r>
          </a:p>
        </p:txBody>
      </p:sp>
      <p:sp>
        <p:nvSpPr>
          <p:cNvPr id="11" name="Freeform 11"/>
          <p:cNvSpPr/>
          <p:nvPr/>
        </p:nvSpPr>
        <p:spPr>
          <a:xfrm>
            <a:off x="5139042" y="7543935"/>
            <a:ext cx="511005" cy="484816"/>
          </a:xfrm>
          <a:custGeom>
            <a:avLst/>
            <a:gdLst/>
            <a:ahLst/>
            <a:cxnLst/>
            <a:rect l="l" t="t" r="r" b="b"/>
            <a:pathLst>
              <a:path w="511005" h="484816">
                <a:moveTo>
                  <a:pt x="0" y="0"/>
                </a:moveTo>
                <a:lnTo>
                  <a:pt x="511004" y="0"/>
                </a:lnTo>
                <a:lnTo>
                  <a:pt x="511004" y="484816"/>
                </a:lnTo>
                <a:lnTo>
                  <a:pt x="0" y="484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795235" y="8039077"/>
            <a:ext cx="2909072" cy="495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80"/>
              </a:lnSpc>
              <a:spcBef>
                <a:spcPct val="0"/>
              </a:spcBef>
            </a:pPr>
            <a:r>
              <a:rPr lang="en-US" sz="3072" dirty="0" err="1">
                <a:solidFill>
                  <a:srgbClr val="2C2B2B"/>
                </a:solidFill>
                <a:latin typeface="Halley Bold"/>
              </a:rPr>
              <a:t>Conversación</a:t>
            </a:r>
            <a:endParaRPr lang="en-US" sz="3072" dirty="0">
              <a:solidFill>
                <a:srgbClr val="2C2B2B"/>
              </a:solidFill>
              <a:latin typeface="Halley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139042" y="8039220"/>
            <a:ext cx="511005" cy="484816"/>
          </a:xfrm>
          <a:custGeom>
            <a:avLst/>
            <a:gdLst/>
            <a:ahLst/>
            <a:cxnLst/>
            <a:rect l="l" t="t" r="r" b="b"/>
            <a:pathLst>
              <a:path w="511005" h="484816">
                <a:moveTo>
                  <a:pt x="0" y="0"/>
                </a:moveTo>
                <a:lnTo>
                  <a:pt x="511004" y="0"/>
                </a:lnTo>
                <a:lnTo>
                  <a:pt x="511004" y="484815"/>
                </a:lnTo>
                <a:lnTo>
                  <a:pt x="0" y="4848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078362" y="391925"/>
            <a:ext cx="11932935" cy="94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5"/>
              </a:lnSpc>
            </a:pPr>
            <a:r>
              <a:rPr lang="en-US" sz="7301" spc="474" dirty="0">
                <a:solidFill>
                  <a:srgbClr val="2C2B2B"/>
                </a:solidFill>
                <a:latin typeface="Margin"/>
              </a:rPr>
              <a:t>TRABAJO GRUPAL</a:t>
            </a:r>
          </a:p>
        </p:txBody>
      </p:sp>
      <p:sp>
        <p:nvSpPr>
          <p:cNvPr id="15" name="Freeform 15" descr="Complemento-Logo-Gobierno-160x14px.png"/>
          <p:cNvSpPr/>
          <p:nvPr/>
        </p:nvSpPr>
        <p:spPr>
          <a:xfrm>
            <a:off x="0" y="9993548"/>
            <a:ext cx="3353741" cy="293453"/>
          </a:xfrm>
          <a:custGeom>
            <a:avLst/>
            <a:gdLst/>
            <a:ahLst/>
            <a:cxnLst/>
            <a:rect l="l" t="t" r="r" b="b"/>
            <a:pathLst>
              <a:path w="3353741" h="293453">
                <a:moveTo>
                  <a:pt x="0" y="0"/>
                </a:moveTo>
                <a:lnTo>
                  <a:pt x="3353741" y="0"/>
                </a:lnTo>
                <a:lnTo>
                  <a:pt x="3353741" y="293452"/>
                </a:lnTo>
                <a:lnTo>
                  <a:pt x="0" y="2934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963756" y="1256015"/>
            <a:ext cx="13010085" cy="1826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2"/>
              </a:lnSpc>
              <a:spcBef>
                <a:spcPct val="0"/>
              </a:spcBef>
            </a:pPr>
            <a:r>
              <a:rPr lang="en-US" sz="3466" dirty="0">
                <a:solidFill>
                  <a:srgbClr val="000000"/>
                </a:solidFill>
                <a:latin typeface="Arimo"/>
              </a:rPr>
              <a:t>¿Del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trabajo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desarrollado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por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el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SST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en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sus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distintas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áreas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durante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la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gestión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del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año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2023 y que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ud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conoce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en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su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rol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de </a:t>
            </a:r>
            <a:r>
              <a:rPr lang="en-US" sz="3466" dirty="0" err="1">
                <a:solidFill>
                  <a:srgbClr val="000000"/>
                </a:solidFill>
                <a:latin typeface="Arimo"/>
              </a:rPr>
              <a:t>Dirigente</a:t>
            </a:r>
            <a:r>
              <a:rPr lang="en-US" sz="3466" dirty="0">
                <a:solidFill>
                  <a:srgbClr val="000000"/>
                </a:solidFill>
                <a:latin typeface="Arimo"/>
              </a:rPr>
              <a:t> Social;</a:t>
            </a: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DBF6C5A6-0B33-60BF-0C5C-FA7A45EFF3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6623031"/>
              </p:ext>
            </p:extLst>
          </p:nvPr>
        </p:nvGraphicFramePr>
        <p:xfrm>
          <a:off x="9378918" y="6870717"/>
          <a:ext cx="5556282" cy="2160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517</Words>
  <Application>Microsoft Office PowerPoint</Application>
  <PresentationFormat>Personalizado</PresentationFormat>
  <Paragraphs>101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5" baseType="lpstr">
      <vt:lpstr>Margin</vt:lpstr>
      <vt:lpstr>Gotham</vt:lpstr>
      <vt:lpstr>Calibri</vt:lpstr>
      <vt:lpstr>Open Sans Bold</vt:lpstr>
      <vt:lpstr>Arial</vt:lpstr>
      <vt:lpstr>Bryndan Write</vt:lpstr>
      <vt:lpstr>Poppins Medium</vt:lpstr>
      <vt:lpstr>Poppins Bold</vt:lpstr>
      <vt:lpstr>Arimo</vt:lpstr>
      <vt:lpstr>Gotham Bold</vt:lpstr>
      <vt:lpstr>Halley Bold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 CONSULTA CIUDADANA (1).pptx</dc:title>
  <dc:creator>Gisela Segura</dc:creator>
  <cp:lastModifiedBy>Gisela Segura</cp:lastModifiedBy>
  <cp:revision>7</cp:revision>
  <dcterms:created xsi:type="dcterms:W3CDTF">2006-08-16T00:00:00Z</dcterms:created>
  <dcterms:modified xsi:type="dcterms:W3CDTF">2024-02-27T12:26:45Z</dcterms:modified>
  <dc:identifier>DAF9id7FcKE</dc:identifier>
</cp:coreProperties>
</file>