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9309100" cy="70231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9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73675" y="0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96711-C64D-4665-B979-B13C6A708555}" type="datetimeFigureOut">
              <a:rPr lang="es-CL" smtClean="0"/>
              <a:t>26-02-2024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30275" y="3379788"/>
            <a:ext cx="7448550" cy="2765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70675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73675" y="6670675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7C293-9323-4188-8B1D-BAFC3CA3BF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56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7C293-9323-4188-8B1D-BAFC3CA3BFEA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457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836" y="0"/>
            <a:ext cx="11768328" cy="6857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30483" y="5690615"/>
            <a:ext cx="1290827" cy="9860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8497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F48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8497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8497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1836" y="0"/>
            <a:ext cx="11768328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82976" y="429590"/>
            <a:ext cx="7226046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8497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65552" y="3077971"/>
            <a:ext cx="7660894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F48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88791"/>
            <a:ext cx="12191999" cy="356920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3208" y="714247"/>
            <a:ext cx="8085455" cy="207391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065" marR="5080" algn="ctr">
              <a:lnSpc>
                <a:spcPts val="5180"/>
              </a:lnSpc>
              <a:spcBef>
                <a:spcPts val="755"/>
              </a:spcBef>
            </a:pPr>
            <a:r>
              <a:rPr spc="-20" dirty="0"/>
              <a:t>Cuenta</a:t>
            </a:r>
            <a:r>
              <a:rPr spc="-25" dirty="0"/>
              <a:t> </a:t>
            </a:r>
            <a:r>
              <a:rPr spc="-10" dirty="0"/>
              <a:t>Pública</a:t>
            </a:r>
            <a:r>
              <a:rPr spc="-25" dirty="0"/>
              <a:t> </a:t>
            </a:r>
            <a:r>
              <a:rPr spc="-20" dirty="0"/>
              <a:t>Participativa</a:t>
            </a:r>
            <a:r>
              <a:rPr dirty="0"/>
              <a:t> </a:t>
            </a:r>
            <a:r>
              <a:rPr spc="-20" dirty="0"/>
              <a:t>SST </a:t>
            </a:r>
            <a:r>
              <a:rPr spc="-1070" dirty="0"/>
              <a:t> </a:t>
            </a:r>
            <a:r>
              <a:rPr dirty="0"/>
              <a:t>(CPP)</a:t>
            </a:r>
          </a:p>
          <a:p>
            <a:pPr marL="137160" algn="ctr">
              <a:lnSpc>
                <a:spcPts val="5115"/>
              </a:lnSpc>
            </a:pPr>
            <a:r>
              <a:rPr spc="-10" dirty="0"/>
              <a:t>Capacitación</a:t>
            </a:r>
            <a:r>
              <a:rPr dirty="0"/>
              <a:t> </a:t>
            </a:r>
            <a:r>
              <a:rPr spc="-25" dirty="0"/>
              <a:t>facilitadores/as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E9D58AA0-5036-66F7-E0CE-A29418D7961B}"/>
              </a:ext>
            </a:extLst>
          </p:cNvPr>
          <p:cNvSpPr/>
          <p:nvPr/>
        </p:nvSpPr>
        <p:spPr>
          <a:xfrm>
            <a:off x="152400" y="0"/>
            <a:ext cx="1137037" cy="714247"/>
          </a:xfrm>
          <a:custGeom>
            <a:avLst/>
            <a:gdLst/>
            <a:ahLst/>
            <a:cxnLst/>
            <a:rect l="l" t="t" r="r" b="b"/>
            <a:pathLst>
              <a:path w="2913364" h="2637919">
                <a:moveTo>
                  <a:pt x="0" y="0"/>
                </a:moveTo>
                <a:lnTo>
                  <a:pt x="2913364" y="0"/>
                </a:lnTo>
                <a:lnTo>
                  <a:pt x="2913364" y="2637919"/>
                </a:lnTo>
                <a:lnTo>
                  <a:pt x="0" y="2637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799" y="5715000"/>
            <a:ext cx="1103375" cy="10515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6C6EFB-E8B8-CD75-C631-7A446B22A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4E3A4DF-FF85-FEB8-16B9-2B9050CA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514600"/>
            <a:ext cx="3536492" cy="1057642"/>
          </a:xfrm>
          <a:prstGeom prst="rect">
            <a:avLst/>
          </a:prstGeom>
        </p:spPr>
      </p:pic>
      <p:pic>
        <p:nvPicPr>
          <p:cNvPr id="1028" name="Picture 4" descr="Ministerio de Desarrollo Social y Familia - Gobierno de Chile -  cuentapublica2019">
            <a:extLst>
              <a:ext uri="{FF2B5EF4-FFF2-40B4-BE49-F238E27FC236}">
                <a16:creationId xmlns:a16="http://schemas.microsoft.com/office/drawing/2014/main" id="{169D2946-9AC1-9361-2D4A-74B9D1F5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377" y="5423838"/>
            <a:ext cx="36576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42994"/>
            <a:ext cx="37249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Estructura</a:t>
            </a:r>
            <a:r>
              <a:rPr spc="-85" dirty="0"/>
              <a:t> </a:t>
            </a:r>
            <a:r>
              <a:rPr spc="-5" dirty="0"/>
              <a:t>CPP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" y="1581362"/>
            <a:ext cx="601179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spc="-5" dirty="0">
                <a:solidFill>
                  <a:srgbClr val="2F4878"/>
                </a:solidFill>
                <a:latin typeface="Calibri"/>
                <a:cs typeface="Calibri"/>
              </a:rPr>
              <a:t>Fecha         :Miércoles 24 </a:t>
            </a:r>
            <a:r>
              <a:rPr sz="1800" spc="-5" dirty="0">
                <a:solidFill>
                  <a:srgbClr val="2F4878"/>
                </a:solidFill>
                <a:latin typeface="Calibri"/>
                <a:cs typeface="Calibri"/>
              </a:rPr>
              <a:t>de</a:t>
            </a:r>
            <a:r>
              <a:rPr sz="1800" spc="-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F4878"/>
                </a:solidFill>
                <a:latin typeface="Calibri"/>
                <a:cs typeface="Calibri"/>
              </a:rPr>
              <a:t>Abril,</a:t>
            </a:r>
            <a:r>
              <a:rPr sz="1800" spc="1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lang="es-ES" spc="10" dirty="0">
                <a:solidFill>
                  <a:srgbClr val="2F4878"/>
                </a:solidFill>
                <a:latin typeface="Calibri"/>
                <a:cs typeface="Calibri"/>
              </a:rPr>
              <a:t>9</a:t>
            </a:r>
            <a:r>
              <a:rPr sz="1800" dirty="0">
                <a:solidFill>
                  <a:srgbClr val="2F4878"/>
                </a:solidFill>
                <a:latin typeface="Calibri"/>
                <a:cs typeface="Calibri"/>
              </a:rPr>
              <a:t>.</a:t>
            </a:r>
            <a:r>
              <a:rPr lang="es-ES" dirty="0">
                <a:solidFill>
                  <a:srgbClr val="2F4878"/>
                </a:solidFill>
                <a:latin typeface="Calibri"/>
                <a:cs typeface="Calibri"/>
              </a:rPr>
              <a:t>0</a:t>
            </a:r>
            <a:r>
              <a:rPr sz="1800" dirty="0">
                <a:solidFill>
                  <a:srgbClr val="2F4878"/>
                </a:solidFill>
                <a:latin typeface="Calibri"/>
                <a:cs typeface="Calibri"/>
              </a:rPr>
              <a:t>0</a:t>
            </a:r>
            <a:r>
              <a:rPr sz="1800" spc="-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F4878"/>
                </a:solidFill>
                <a:latin typeface="Calibri"/>
                <a:cs typeface="Calibri"/>
              </a:rPr>
              <a:t>horas.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s-ES" sz="1800" spc="-15" dirty="0">
                <a:solidFill>
                  <a:srgbClr val="2F4878"/>
                </a:solidFill>
                <a:latin typeface="Calibri"/>
                <a:cs typeface="Calibri"/>
              </a:rPr>
              <a:t>Modalidad: </a:t>
            </a:r>
            <a:r>
              <a:rPr sz="1800" spc="-15" dirty="0">
                <a:solidFill>
                  <a:srgbClr val="2F4878"/>
                </a:solidFill>
                <a:latin typeface="Calibri"/>
                <a:cs typeface="Calibri"/>
              </a:rPr>
              <a:t>P</a:t>
            </a:r>
            <a:r>
              <a:rPr lang="es-ES" sz="1800" spc="-15" dirty="0">
                <a:solidFill>
                  <a:srgbClr val="2F4878"/>
                </a:solidFill>
                <a:latin typeface="Calibri"/>
                <a:cs typeface="Calibri"/>
              </a:rPr>
              <a:t>resencial</a:t>
            </a:r>
            <a:r>
              <a:rPr lang="es-ES" spc="-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s-ES" spc="-15" dirty="0">
                <a:solidFill>
                  <a:srgbClr val="2F4878"/>
                </a:solidFill>
                <a:latin typeface="Calibri"/>
                <a:cs typeface="Calibri"/>
              </a:rPr>
              <a:t>Lugar          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-1219200" y="2819400"/>
            <a:ext cx="13106400" cy="3111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4425" marR="2087245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spc="-5" dirty="0" err="1"/>
              <a:t>Bienvenida</a:t>
            </a:r>
            <a:r>
              <a:rPr spc="-25" dirty="0"/>
              <a:t> </a:t>
            </a:r>
            <a:endParaRPr lang="es-ES" spc="-25" dirty="0"/>
          </a:p>
          <a:p>
            <a:pPr marL="2384425" marR="2087245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s-CL" spc="-25" dirty="0"/>
              <a:t>Palabras representante COSOC SST</a:t>
            </a:r>
          </a:p>
          <a:p>
            <a:pPr marL="2384425" marR="2087245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s-CL" spc="-25" dirty="0"/>
              <a:t>Palabras Autoridad Provincial</a:t>
            </a:r>
            <a:endParaRPr lang="es-ES" spc="-25" dirty="0"/>
          </a:p>
          <a:p>
            <a:pPr marL="2384425" marR="2087245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spc="-10" dirty="0" err="1"/>
              <a:t>Presentación</a:t>
            </a:r>
            <a:r>
              <a:rPr spc="5" dirty="0"/>
              <a:t> </a:t>
            </a:r>
            <a:r>
              <a:rPr spc="-5" dirty="0"/>
              <a:t>de</a:t>
            </a:r>
            <a:r>
              <a:rPr lang="es-ES" spc="10" dirty="0"/>
              <a:t> </a:t>
            </a:r>
            <a:r>
              <a:rPr spc="-5" dirty="0"/>
              <a:t>Video</a:t>
            </a:r>
            <a:r>
              <a:rPr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15" dirty="0"/>
              <a:t>Red</a:t>
            </a:r>
            <a:r>
              <a:rPr spc="10" dirty="0"/>
              <a:t> </a:t>
            </a:r>
            <a:r>
              <a:rPr spc="-5" dirty="0"/>
              <a:t>SST</a:t>
            </a:r>
            <a:r>
              <a:rPr lang="es-ES" spc="-5" dirty="0"/>
              <a:t>/ Rendición temáticas planteadas por la comunidad  gestión 2022</a:t>
            </a:r>
            <a:endParaRPr lang="es-ES" dirty="0"/>
          </a:p>
          <a:p>
            <a:pPr marL="2384425" marR="2087245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spc="-5" dirty="0" err="1"/>
              <a:t>Exposición</a:t>
            </a:r>
            <a:r>
              <a:rPr spc="5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spc="-10" dirty="0"/>
              <a:t>Director</a:t>
            </a:r>
            <a:r>
              <a:rPr spc="10" dirty="0"/>
              <a:t> </a:t>
            </a:r>
            <a:r>
              <a:rPr spc="-5" dirty="0"/>
              <a:t>(</a:t>
            </a:r>
            <a:r>
              <a:rPr lang="es-ES" spc="-5" dirty="0"/>
              <a:t>3</a:t>
            </a:r>
            <a:r>
              <a:rPr spc="-5" dirty="0"/>
              <a:t>5</a:t>
            </a:r>
            <a:r>
              <a:rPr dirty="0"/>
              <a:t> </a:t>
            </a:r>
            <a:r>
              <a:rPr spc="-10" dirty="0"/>
              <a:t>minutos)</a:t>
            </a:r>
          </a:p>
          <a:p>
            <a:pPr marL="2384425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pc="-5" dirty="0"/>
              <a:t>Explicación Metodología para el </a:t>
            </a:r>
            <a:r>
              <a:rPr spc="-10" dirty="0" err="1"/>
              <a:t>trabajo</a:t>
            </a:r>
            <a:r>
              <a:rPr spc="-25" dirty="0"/>
              <a:t> </a:t>
            </a:r>
            <a:r>
              <a:rPr dirty="0" err="1"/>
              <a:t>en</a:t>
            </a:r>
            <a:r>
              <a:rPr spc="5" dirty="0"/>
              <a:t> </a:t>
            </a:r>
            <a:r>
              <a:rPr dirty="0" err="1"/>
              <a:t>grupo</a:t>
            </a:r>
            <a:r>
              <a:rPr lang="es-ES" dirty="0"/>
              <a:t>s</a:t>
            </a:r>
            <a:r>
              <a:rPr spc="-5" dirty="0"/>
              <a:t> </a:t>
            </a:r>
            <a:endParaRPr dirty="0"/>
          </a:p>
          <a:p>
            <a:pPr marL="2384425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ES" spc="-25" dirty="0">
                <a:solidFill>
                  <a:schemeClr val="tx2"/>
                </a:solidFill>
                <a:latin typeface="Calibri"/>
                <a:cs typeface="Calibri"/>
              </a:rPr>
              <a:t>Desarrollo del t</a:t>
            </a:r>
            <a:r>
              <a:rPr spc="-25" dirty="0" err="1">
                <a:solidFill>
                  <a:schemeClr val="tx2"/>
                </a:solidFill>
                <a:latin typeface="Calibri"/>
                <a:cs typeface="Calibri"/>
              </a:rPr>
              <a:t>rabajo</a:t>
            </a:r>
            <a:r>
              <a:rPr spc="-20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tx2"/>
                </a:solidFill>
                <a:latin typeface="Calibri"/>
                <a:cs typeface="Calibri"/>
              </a:rPr>
              <a:t>en</a:t>
            </a:r>
            <a:r>
              <a:rPr spc="-20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tx2"/>
                </a:solidFill>
                <a:latin typeface="Calibri"/>
                <a:cs typeface="Calibri"/>
              </a:rPr>
              <a:t>grupo</a:t>
            </a:r>
            <a:r>
              <a:rPr spc="-25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tx2"/>
                </a:solidFill>
                <a:latin typeface="Calibri"/>
                <a:cs typeface="Calibri"/>
              </a:rPr>
              <a:t>(</a:t>
            </a:r>
            <a:r>
              <a:rPr spc="-10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tx2"/>
                </a:solidFill>
                <a:latin typeface="Calibri"/>
                <a:cs typeface="Calibri"/>
              </a:rPr>
              <a:t>30</a:t>
            </a:r>
            <a:r>
              <a:rPr spc="5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tx2"/>
                </a:solidFill>
                <a:latin typeface="Calibri"/>
                <a:cs typeface="Calibri"/>
              </a:rPr>
              <a:t>minutos)</a:t>
            </a:r>
          </a:p>
          <a:p>
            <a:pPr marL="2384425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spc="-5" dirty="0" err="1"/>
              <a:t>Plenario</a:t>
            </a:r>
            <a:r>
              <a:rPr lang="es-ES" spc="-5" dirty="0"/>
              <a:t> (65 minutos)</a:t>
            </a:r>
            <a:endParaRPr spc="-5" dirty="0"/>
          </a:p>
          <a:p>
            <a:pPr marL="2384425" marR="508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spc="-5" dirty="0"/>
              <a:t>Firma </a:t>
            </a:r>
            <a:r>
              <a:rPr dirty="0"/>
              <a:t>de</a:t>
            </a:r>
            <a:r>
              <a:rPr spc="10" dirty="0"/>
              <a:t> </a:t>
            </a:r>
            <a:r>
              <a:rPr spc="-10" dirty="0"/>
              <a:t>Compromiso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5" dirty="0"/>
              <a:t>Acuerdo</a:t>
            </a:r>
            <a:r>
              <a:rPr spc="-10" dirty="0"/>
              <a:t> Director</a:t>
            </a:r>
            <a:r>
              <a:rPr spc="10" dirty="0"/>
              <a:t> </a:t>
            </a:r>
            <a:r>
              <a:rPr spc="-30" dirty="0"/>
              <a:t>SST/</a:t>
            </a:r>
            <a:r>
              <a:rPr spc="10" dirty="0"/>
              <a:t> </a:t>
            </a:r>
            <a:r>
              <a:rPr spc="-5" dirty="0"/>
              <a:t>Comunidad</a:t>
            </a:r>
            <a:endParaRPr lang="es-ES" spc="-5" dirty="0"/>
          </a:p>
          <a:p>
            <a:pPr marL="2384425" marR="508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spc="-10" dirty="0" err="1"/>
              <a:t>Cierre</a:t>
            </a:r>
            <a:endParaRPr spc="-1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58966E-7622-2D51-17B6-68003A794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837" y="126136"/>
            <a:ext cx="2857500" cy="2257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3457" y="429590"/>
            <a:ext cx="71589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Desarrollo</a:t>
            </a:r>
            <a:r>
              <a:rPr dirty="0"/>
              <a:t> </a:t>
            </a:r>
            <a:r>
              <a:rPr spc="-55" dirty="0"/>
              <a:t>Trabajo</a:t>
            </a:r>
            <a:r>
              <a:rPr spc="-15" dirty="0"/>
              <a:t> </a:t>
            </a:r>
            <a:r>
              <a:rPr spc="-5" dirty="0"/>
              <a:t>en</a:t>
            </a:r>
            <a:r>
              <a:rPr spc="-15" dirty="0"/>
              <a:t> </a:t>
            </a:r>
            <a:r>
              <a:rPr spc="-5" dirty="0"/>
              <a:t>Grupo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1524000"/>
            <a:ext cx="10287000" cy="3305392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1.-Saludo</a:t>
            </a:r>
            <a:r>
              <a:rPr sz="2400" spc="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y</a:t>
            </a:r>
            <a:r>
              <a:rPr sz="2400" spc="-2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5" dirty="0" err="1">
                <a:solidFill>
                  <a:srgbClr val="2F4878"/>
                </a:solidFill>
                <a:latin typeface="Calibri"/>
                <a:cs typeface="Calibri"/>
              </a:rPr>
              <a:t>bienvenida</a:t>
            </a:r>
            <a:r>
              <a:rPr lang="es-ES" sz="2400" spc="-15" dirty="0">
                <a:solidFill>
                  <a:srgbClr val="2F4878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ts val="3020"/>
              </a:lnSpc>
              <a:spcBef>
                <a:spcPts val="1240"/>
              </a:spcBef>
            </a:pPr>
            <a:r>
              <a:rPr sz="2400" spc="-15" dirty="0">
                <a:solidFill>
                  <a:srgbClr val="2F4878"/>
                </a:solidFill>
                <a:latin typeface="Calibri"/>
                <a:cs typeface="Calibri"/>
              </a:rPr>
              <a:t>2.-Presentaci</a:t>
            </a:r>
            <a:r>
              <a:rPr lang="es-ES" sz="2400" spc="-15" dirty="0" err="1">
                <a:solidFill>
                  <a:srgbClr val="2F4878"/>
                </a:solidFill>
                <a:latin typeface="Calibri"/>
                <a:cs typeface="Calibri"/>
              </a:rPr>
              <a:t>ó</a:t>
            </a:r>
            <a:r>
              <a:rPr sz="2400" spc="-15" dirty="0">
                <a:solidFill>
                  <a:srgbClr val="2F4878"/>
                </a:solidFill>
                <a:latin typeface="Calibri"/>
                <a:cs typeface="Calibri"/>
              </a:rPr>
              <a:t>n</a:t>
            </a:r>
            <a:r>
              <a:rPr sz="2400" spc="6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de</a:t>
            </a:r>
            <a:r>
              <a:rPr sz="2400" spc="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F4878"/>
                </a:solidFill>
                <a:latin typeface="Calibri"/>
                <a:cs typeface="Calibri"/>
              </a:rPr>
              <a:t>cada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2F4878"/>
                </a:solidFill>
                <a:latin typeface="Calibri"/>
                <a:cs typeface="Calibri"/>
              </a:rPr>
              <a:t>integrante</a:t>
            </a:r>
            <a:r>
              <a:rPr sz="2400" spc="4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(</a:t>
            </a:r>
            <a:r>
              <a:rPr sz="2400" spc="1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F4878"/>
                </a:solidFill>
                <a:latin typeface="Calibri"/>
                <a:cs typeface="Calibri"/>
              </a:rPr>
              <a:t>nombre</a:t>
            </a:r>
            <a:r>
              <a:rPr sz="2400" spc="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y</a:t>
            </a:r>
            <a:r>
              <a:rPr sz="2400" spc="1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5" dirty="0" err="1">
                <a:solidFill>
                  <a:srgbClr val="2F4878"/>
                </a:solidFill>
                <a:latin typeface="Calibri"/>
                <a:cs typeface="Calibri"/>
              </a:rPr>
              <a:t>organización</a:t>
            </a:r>
            <a:r>
              <a:rPr sz="2400" spc="3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/</a:t>
            </a:r>
            <a:r>
              <a:rPr lang="es-ES" sz="2400" spc="-5" dirty="0">
                <a:solidFill>
                  <a:srgbClr val="2F4878"/>
                </a:solidFill>
                <a:latin typeface="Calibri"/>
                <a:cs typeface="Calibri"/>
              </a:rPr>
              <a:t>completar nombre en adhesivo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)</a:t>
            </a:r>
            <a:r>
              <a:rPr lang="es-ES" sz="2400" spc="-5" dirty="0">
                <a:solidFill>
                  <a:srgbClr val="2F4878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2400" spc="-10" dirty="0">
                <a:solidFill>
                  <a:srgbClr val="2F4878"/>
                </a:solidFill>
                <a:latin typeface="Calibri"/>
                <a:cs typeface="Calibri"/>
              </a:rPr>
              <a:t>3.-Lectura</a:t>
            </a:r>
            <a:r>
              <a:rPr sz="2400" spc="2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de</a:t>
            </a:r>
            <a:r>
              <a:rPr sz="2400" spc="-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5" dirty="0" err="1">
                <a:solidFill>
                  <a:srgbClr val="2F4878"/>
                </a:solidFill>
                <a:latin typeface="Calibri"/>
                <a:cs typeface="Calibri"/>
              </a:rPr>
              <a:t>preguntas</a:t>
            </a:r>
            <a:r>
              <a:rPr lang="es-ES" sz="2400" spc="-15" dirty="0">
                <a:solidFill>
                  <a:srgbClr val="2F4878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12700" marR="777240">
              <a:lnSpc>
                <a:spcPts val="3020"/>
              </a:lnSpc>
              <a:spcBef>
                <a:spcPts val="1055"/>
              </a:spcBef>
            </a:pP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4.-Espacio</a:t>
            </a:r>
            <a:r>
              <a:rPr sz="2400" spc="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de</a:t>
            </a:r>
            <a:r>
              <a:rPr sz="2400" spc="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F4878"/>
                </a:solidFill>
                <a:latin typeface="Calibri"/>
                <a:cs typeface="Calibri"/>
              </a:rPr>
              <a:t>respuesta</a:t>
            </a:r>
            <a:r>
              <a:rPr sz="2400" spc="4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 err="1">
                <a:solidFill>
                  <a:srgbClr val="2F4878"/>
                </a:solidFill>
                <a:latin typeface="Calibri"/>
                <a:cs typeface="Calibri"/>
              </a:rPr>
              <a:t>opiniones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,</a:t>
            </a:r>
            <a:r>
              <a:rPr sz="2400" spc="1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dar</a:t>
            </a:r>
            <a:r>
              <a:rPr sz="2400" spc="2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F4878"/>
                </a:solidFill>
                <a:latin typeface="Calibri"/>
                <a:cs typeface="Calibri"/>
              </a:rPr>
              <a:t>palabra</a:t>
            </a:r>
            <a:r>
              <a:rPr sz="2400" spc="3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F4878"/>
                </a:solidFill>
                <a:latin typeface="Calibri"/>
                <a:cs typeface="Calibri"/>
              </a:rPr>
              <a:t>cada </a:t>
            </a:r>
            <a:r>
              <a:rPr sz="2400" spc="-62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2F4878"/>
                </a:solidFill>
                <a:latin typeface="Calibri"/>
                <a:cs typeface="Calibri"/>
              </a:rPr>
              <a:t>integrante</a:t>
            </a:r>
            <a:r>
              <a:rPr sz="2400" spc="3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2F4878"/>
                </a:solidFill>
                <a:latin typeface="Calibri"/>
                <a:cs typeface="Calibri"/>
              </a:rPr>
              <a:t>grupo</a:t>
            </a:r>
            <a:r>
              <a:rPr lang="es-ES" sz="2400" spc="-10" dirty="0">
                <a:solidFill>
                  <a:srgbClr val="2F4878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5.-Eleccion</a:t>
            </a:r>
            <a:r>
              <a:rPr sz="2400" spc="1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F4878"/>
                </a:solidFill>
                <a:latin typeface="Calibri"/>
                <a:cs typeface="Calibri"/>
              </a:rPr>
              <a:t>vocero/a</a:t>
            </a:r>
            <a:r>
              <a:rPr sz="2400" spc="2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F4878"/>
                </a:solidFill>
                <a:latin typeface="Calibri"/>
                <a:cs typeface="Calibri"/>
              </a:rPr>
              <a:t>para</a:t>
            </a:r>
            <a:r>
              <a:rPr sz="2400" spc="2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 err="1">
                <a:solidFill>
                  <a:srgbClr val="2F4878"/>
                </a:solidFill>
                <a:latin typeface="Calibri"/>
                <a:cs typeface="Calibri"/>
              </a:rPr>
              <a:t>plenaria</a:t>
            </a:r>
            <a:r>
              <a:rPr lang="es-ES" sz="2400" spc="-5" dirty="0">
                <a:solidFill>
                  <a:srgbClr val="2F4878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400" spc="-10" dirty="0">
                <a:solidFill>
                  <a:srgbClr val="2F4878"/>
                </a:solidFill>
                <a:latin typeface="Calibri"/>
                <a:cs typeface="Calibri"/>
              </a:rPr>
              <a:t>6.-Plenaria</a:t>
            </a:r>
            <a:r>
              <a:rPr sz="2400" spc="5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(</a:t>
            </a:r>
            <a:r>
              <a:rPr sz="2400" spc="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3</a:t>
            </a:r>
            <a:r>
              <a:rPr sz="2400" spc="2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F4878"/>
                </a:solidFill>
                <a:latin typeface="Calibri"/>
                <a:cs typeface="Calibri"/>
              </a:rPr>
              <a:t>minutos</a:t>
            </a:r>
            <a:r>
              <a:rPr sz="2400" spc="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F4878"/>
                </a:solidFill>
                <a:latin typeface="Calibri"/>
                <a:cs typeface="Calibri"/>
              </a:rPr>
              <a:t>promedio</a:t>
            </a:r>
            <a:r>
              <a:rPr sz="2400" spc="10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F4878"/>
                </a:solidFill>
                <a:latin typeface="Calibri"/>
                <a:cs typeface="Calibri"/>
              </a:rPr>
              <a:t>por</a:t>
            </a:r>
            <a:r>
              <a:rPr sz="2400" spc="5" dirty="0">
                <a:solidFill>
                  <a:srgbClr val="2F4878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F4878"/>
                </a:solidFill>
                <a:latin typeface="Calibri"/>
                <a:cs typeface="Calibri"/>
              </a:rPr>
              <a:t>expositor/a)</a:t>
            </a:r>
            <a:r>
              <a:rPr lang="es-ES" sz="2400" spc="-20" dirty="0">
                <a:solidFill>
                  <a:srgbClr val="2F4878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2050" name="Picture 2" descr="ChileCompra invita participar de su Cuenta Pública Participativa -  ChileCompra">
            <a:extLst>
              <a:ext uri="{FF2B5EF4-FFF2-40B4-BE49-F238E27FC236}">
                <a16:creationId xmlns:a16="http://schemas.microsoft.com/office/drawing/2014/main" id="{77D0A0D2-B610-1182-3FC1-D45CA8BE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518160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AF72E4-DFC8-745D-A172-156EF44F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5257800"/>
            <a:ext cx="1817370" cy="1514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0"/>
              </a:spcBef>
              <a:tabLst>
                <a:tab pos="2824480" algn="l"/>
              </a:tabLst>
            </a:pPr>
            <a:r>
              <a:rPr spc="-20" dirty="0"/>
              <a:t>Preguntas	</a:t>
            </a:r>
            <a:r>
              <a:rPr spc="-50" dirty="0"/>
              <a:t>Trabajo</a:t>
            </a:r>
            <a:r>
              <a:rPr spc="-35" dirty="0"/>
              <a:t> </a:t>
            </a:r>
            <a:r>
              <a:rPr spc="-5" dirty="0"/>
              <a:t>en</a:t>
            </a:r>
            <a:r>
              <a:rPr spc="-30" dirty="0"/>
              <a:t> </a:t>
            </a:r>
            <a:r>
              <a:rPr spc="-5" dirty="0"/>
              <a:t>Grupo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7169" y="1465092"/>
            <a:ext cx="9095740" cy="331821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  <a:tabLst>
                <a:tab pos="7098665" algn="l"/>
              </a:tabLst>
            </a:pPr>
            <a:r>
              <a:rPr sz="2800" spc="-10" dirty="0">
                <a:solidFill>
                  <a:srgbClr val="2F4878"/>
                </a:solidFill>
                <a:latin typeface="Calibri"/>
                <a:cs typeface="Calibri"/>
              </a:rPr>
              <a:t>1</a:t>
            </a:r>
            <a:r>
              <a:rPr lang="es-ES" sz="2800" spc="-10" dirty="0">
                <a:solidFill>
                  <a:srgbClr val="2F4878"/>
                </a:solidFill>
                <a:latin typeface="Calibri"/>
                <a:cs typeface="Calibri"/>
              </a:rPr>
              <a:t>. Elaborar en conjunto con Equipo Directivo</a:t>
            </a:r>
          </a:p>
          <a:p>
            <a:pPr marL="12700" marR="5080">
              <a:lnSpc>
                <a:spcPts val="3030"/>
              </a:lnSpc>
              <a:spcBef>
                <a:spcPts val="475"/>
              </a:spcBef>
              <a:tabLst>
                <a:tab pos="7098665" algn="l"/>
              </a:tabLst>
            </a:pPr>
            <a:endParaRPr lang="es-ES" sz="2800" spc="-10" dirty="0">
              <a:solidFill>
                <a:srgbClr val="2F4878"/>
              </a:solidFill>
              <a:latin typeface="Calibri"/>
              <a:cs typeface="Calibri"/>
            </a:endParaRPr>
          </a:p>
          <a:p>
            <a:pPr marL="12700" marR="5080">
              <a:lnSpc>
                <a:spcPts val="3030"/>
              </a:lnSpc>
              <a:spcBef>
                <a:spcPts val="475"/>
              </a:spcBef>
              <a:tabLst>
                <a:tab pos="7098665" algn="l"/>
              </a:tabLst>
            </a:pPr>
            <a:endParaRPr lang="es-ES" sz="2800" spc="-10" dirty="0">
              <a:solidFill>
                <a:srgbClr val="2F4878"/>
              </a:solidFill>
              <a:latin typeface="Calibri"/>
              <a:cs typeface="Calibri"/>
            </a:endParaRPr>
          </a:p>
          <a:p>
            <a:pPr marL="12700" marR="5080">
              <a:lnSpc>
                <a:spcPts val="3030"/>
              </a:lnSpc>
              <a:spcBef>
                <a:spcPts val="475"/>
              </a:spcBef>
              <a:tabLst>
                <a:tab pos="7098665" algn="l"/>
              </a:tabLst>
            </a:pPr>
            <a:endParaRPr lang="es-ES" sz="2800" spc="-10" dirty="0">
              <a:solidFill>
                <a:srgbClr val="2F4878"/>
              </a:solidFill>
              <a:latin typeface="Calibri"/>
              <a:cs typeface="Calibri"/>
            </a:endParaRPr>
          </a:p>
          <a:p>
            <a:pPr marL="12700" marR="5080">
              <a:lnSpc>
                <a:spcPts val="3030"/>
              </a:lnSpc>
              <a:spcBef>
                <a:spcPts val="475"/>
              </a:spcBef>
              <a:tabLst>
                <a:tab pos="7098665" algn="l"/>
              </a:tabLst>
            </a:pPr>
            <a:endParaRPr lang="es-ES" sz="2800" spc="-10" dirty="0">
              <a:solidFill>
                <a:srgbClr val="2F4878"/>
              </a:solidFill>
              <a:latin typeface="Calibri"/>
              <a:cs typeface="Calibri"/>
            </a:endParaRPr>
          </a:p>
          <a:p>
            <a:pPr marL="12700" marR="5080">
              <a:lnSpc>
                <a:spcPts val="3030"/>
              </a:lnSpc>
              <a:spcBef>
                <a:spcPts val="475"/>
              </a:spcBef>
              <a:tabLst>
                <a:tab pos="7098665" algn="l"/>
              </a:tabLst>
            </a:pPr>
            <a:endParaRPr sz="2800" dirty="0">
              <a:latin typeface="Calibri"/>
              <a:cs typeface="Calibri"/>
            </a:endParaRPr>
          </a:p>
          <a:p>
            <a:pPr marL="12700" marR="430530">
              <a:lnSpc>
                <a:spcPts val="3020"/>
              </a:lnSpc>
              <a:spcBef>
                <a:spcPts val="1880"/>
              </a:spcBef>
            </a:pPr>
            <a:r>
              <a:rPr sz="2800" spc="-10" dirty="0">
                <a:solidFill>
                  <a:srgbClr val="2F4878"/>
                </a:solidFill>
                <a:latin typeface="Calibri"/>
                <a:cs typeface="Calibri"/>
              </a:rPr>
              <a:t>2.</a:t>
            </a:r>
            <a:r>
              <a:rPr lang="es-ES" sz="2800" spc="-10" dirty="0">
                <a:solidFill>
                  <a:srgbClr val="2F4878"/>
                </a:solidFill>
                <a:latin typeface="Calibri"/>
                <a:cs typeface="Calibri"/>
              </a:rPr>
              <a:t> Elaborar en conjunto con Equipo Directivo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F905E39-95DB-EB6A-1BC8-66A386E8E4FD}"/>
              </a:ext>
            </a:extLst>
          </p:cNvPr>
          <p:cNvSpPr/>
          <p:nvPr/>
        </p:nvSpPr>
        <p:spPr>
          <a:xfrm>
            <a:off x="1609091" y="1905000"/>
            <a:ext cx="6553200" cy="1981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BD35626-25ED-5B9D-7B63-DA6C3A6C2C3B}"/>
              </a:ext>
            </a:extLst>
          </p:cNvPr>
          <p:cNvSpPr/>
          <p:nvPr/>
        </p:nvSpPr>
        <p:spPr>
          <a:xfrm>
            <a:off x="1609091" y="4783308"/>
            <a:ext cx="6553200" cy="1981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6165C4-A896-97F3-A42A-B624E6149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5334000"/>
            <a:ext cx="2543175" cy="1409700"/>
          </a:xfrm>
          <a:prstGeom prst="rect">
            <a:avLst/>
          </a:prstGeom>
        </p:spPr>
      </p:pic>
      <p:pic>
        <p:nvPicPr>
          <p:cNvPr id="3074" name="Picture 2" descr="CREAR EQUIPOS DE TRABAJO">
            <a:extLst>
              <a:ext uri="{FF2B5EF4-FFF2-40B4-BE49-F238E27FC236}">
                <a16:creationId xmlns:a16="http://schemas.microsoft.com/office/drawing/2014/main" id="{38CC6832-717E-B8B3-692B-E1C0F69CB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75" y="2209800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0483" y="5690615"/>
            <a:ext cx="1290827" cy="9860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3670" y="118473"/>
            <a:ext cx="934466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5" dirty="0"/>
              <a:t>Consignar</a:t>
            </a:r>
            <a:r>
              <a:rPr sz="4300" spc="10" dirty="0"/>
              <a:t> </a:t>
            </a:r>
            <a:r>
              <a:rPr sz="4300" spc="-20" dirty="0"/>
              <a:t>respuestas</a:t>
            </a:r>
            <a:r>
              <a:rPr sz="4300" spc="5" dirty="0"/>
              <a:t> </a:t>
            </a:r>
            <a:r>
              <a:rPr sz="4300" spc="-5" dirty="0"/>
              <a:t>en</a:t>
            </a:r>
            <a:r>
              <a:rPr sz="4300" spc="-10" dirty="0"/>
              <a:t> </a:t>
            </a:r>
            <a:r>
              <a:rPr sz="4300" spc="-5" dirty="0"/>
              <a:t>Hoja</a:t>
            </a:r>
            <a:r>
              <a:rPr sz="4300" spc="5" dirty="0"/>
              <a:t> </a:t>
            </a:r>
            <a:r>
              <a:rPr sz="4300" spc="-5" dirty="0"/>
              <a:t>de </a:t>
            </a:r>
            <a:r>
              <a:rPr sz="4300" spc="-25" dirty="0"/>
              <a:t>Registro</a:t>
            </a:r>
            <a:endParaRPr sz="43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4DB376-D801-CB8B-704B-1F1707E92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83753"/>
            <a:ext cx="4800600" cy="58863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8CEC04-90AF-5C46-58F6-6B1903D4C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220" y="5362193"/>
            <a:ext cx="3476625" cy="1314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68C73B-713A-5729-0699-3C981CB5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135281"/>
            <a:ext cx="7226046" cy="757555"/>
          </a:xfrm>
        </p:spPr>
        <p:txBody>
          <a:bodyPr/>
          <a:lstStyle/>
          <a:p>
            <a:r>
              <a:rPr lang="es-ES" dirty="0"/>
              <a:t>13 mesas de Trabajo</a:t>
            </a: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DA522C-7B76-2824-D9CA-5CC8AD89E027}"/>
              </a:ext>
            </a:extLst>
          </p:cNvPr>
          <p:cNvSpPr txBox="1"/>
          <p:nvPr/>
        </p:nvSpPr>
        <p:spPr>
          <a:xfrm>
            <a:off x="3733800" y="850602"/>
            <a:ext cx="5105400" cy="515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1 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2: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3: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4: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5: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6: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7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8: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9: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10: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11: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12: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13: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44F7EE-AC6D-C376-81D6-B490B27522AE}"/>
              </a:ext>
            </a:extLst>
          </p:cNvPr>
          <p:cNvSpPr txBox="1"/>
          <p:nvPr/>
        </p:nvSpPr>
        <p:spPr>
          <a:xfrm>
            <a:off x="2819400" y="6172200"/>
            <a:ext cx="1059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*** Cada dupla define quien asume rol de Facilitador/a y Secretario/a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089310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836" y="0"/>
              <a:ext cx="11768328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88791"/>
              <a:ext cx="12191999" cy="356920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70838" y="228091"/>
            <a:ext cx="3285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rol </a:t>
            </a:r>
            <a:r>
              <a:rPr sz="1800" spc="-5" dirty="0">
                <a:latin typeface="Calibri"/>
                <a:cs typeface="Calibri"/>
              </a:rPr>
              <a:t>del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facilitador/a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consistirá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0838" y="776985"/>
            <a:ext cx="1397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85213" y="776985"/>
            <a:ext cx="87528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9885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Propiciar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ambiente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confianza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-10" dirty="0">
                <a:latin typeface="Calibri"/>
                <a:cs typeface="Calibri"/>
              </a:rPr>
              <a:t> interior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grupo.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Moderar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conversación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surja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interior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grupo.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Propiciar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todos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los/as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participantes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tengan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acceso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expresar </a:t>
            </a:r>
            <a:r>
              <a:rPr sz="1800" spc="-5" dirty="0">
                <a:latin typeface="Calibri"/>
                <a:cs typeface="Calibri"/>
              </a:rPr>
              <a:t>su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opinión,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tiempo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0838" y="1599946"/>
            <a:ext cx="5298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prolongado,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acotando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tiempos</a:t>
            </a:r>
            <a:r>
              <a:rPr sz="1800" dirty="0">
                <a:latin typeface="Calibri"/>
                <a:cs typeface="Calibri"/>
              </a:rPr>
              <a:t> cuando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sea </a:t>
            </a:r>
            <a:r>
              <a:rPr sz="1800" spc="-5" dirty="0">
                <a:latin typeface="Calibri"/>
                <a:cs typeface="Calibri"/>
              </a:rPr>
              <a:t>necesario.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0838" y="1874265"/>
            <a:ext cx="1397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5213" y="1874265"/>
            <a:ext cx="91478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Mantener</a:t>
            </a:r>
            <a:r>
              <a:rPr sz="1800" dirty="0">
                <a:latin typeface="Calibri"/>
                <a:cs typeface="Calibri"/>
              </a:rPr>
              <a:t> el </a:t>
            </a:r>
            <a:r>
              <a:rPr sz="1800" spc="-5" dirty="0">
                <a:latin typeface="Calibri"/>
                <a:cs typeface="Calibri"/>
              </a:rPr>
              <a:t>hilo </a:t>
            </a:r>
            <a:r>
              <a:rPr sz="1800" spc="-10" dirty="0">
                <a:latin typeface="Calibri"/>
                <a:cs typeface="Calibri"/>
              </a:rPr>
              <a:t>central</a:t>
            </a:r>
            <a:r>
              <a:rPr sz="1800" spc="-5" dirty="0">
                <a:latin typeface="Calibri"/>
                <a:cs typeface="Calibri"/>
              </a:rPr>
              <a:t> 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discusión.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Ser neutral.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</a:t>
            </a:r>
            <a:r>
              <a:rPr sz="1800" spc="-10" dirty="0">
                <a:latin typeface="Calibri"/>
                <a:cs typeface="Calibri"/>
              </a:rPr>
              <a:t> facilitador/a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deberá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inducir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influenciar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respuesta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los/as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participantes. </a:t>
            </a:r>
            <a:r>
              <a:rPr sz="1800" spc="-5" dirty="0">
                <a:latin typeface="Calibri"/>
                <a:cs typeface="Calibri"/>
              </a:rPr>
              <a:t> Mantener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conversación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evitando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tecnicismos,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utilizando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lenguaje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sea </a:t>
            </a:r>
            <a:r>
              <a:rPr sz="1800" spc="-10" dirty="0">
                <a:latin typeface="Calibri"/>
                <a:cs typeface="Calibri"/>
              </a:rPr>
              <a:t>comprensible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0838" y="2697607"/>
            <a:ext cx="2839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cercano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los/as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participantes.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70838" y="2971927"/>
            <a:ext cx="1397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•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85213" y="2971927"/>
            <a:ext cx="57359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Velar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porque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los/as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integrantes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mantengan</a:t>
            </a:r>
            <a:r>
              <a:rPr sz="1800" dirty="0">
                <a:latin typeface="Calibri"/>
                <a:cs typeface="Calibri"/>
              </a:rPr>
              <a:t> el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respeto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mutuo.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Exponer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plenaria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resumen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trabajo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grupal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797051"/>
            <a:ext cx="12192000" cy="6061075"/>
            <a:chOff x="0" y="797051"/>
            <a:chExt cx="12192000" cy="60610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8863" y="797051"/>
              <a:ext cx="9034272" cy="52638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922518"/>
              <a:ext cx="6320027" cy="19354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1971" y="4922518"/>
              <a:ext cx="6320028" cy="19354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Words>389</Words>
  <Application>Microsoft Office PowerPoint</Application>
  <PresentationFormat>Panorámica</PresentationFormat>
  <Paragraphs>64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Calibri</vt:lpstr>
      <vt:lpstr>Wingdings</vt:lpstr>
      <vt:lpstr>Office Theme</vt:lpstr>
      <vt:lpstr>Cuenta Pública Participativa SST  (CPP) Capacitación facilitadores/as</vt:lpstr>
      <vt:lpstr>Presentación de PowerPoint</vt:lpstr>
      <vt:lpstr>Estructura CPP</vt:lpstr>
      <vt:lpstr>Desarrollo Trabajo en Grupo</vt:lpstr>
      <vt:lpstr>Preguntas Trabajo en Grupo</vt:lpstr>
      <vt:lpstr>Consignar respuestas en Hoja de Registro</vt:lpstr>
      <vt:lpstr>13 mesas de Trabajo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sst talcahuano</dc:creator>
  <cp:lastModifiedBy>sst talcahuano</cp:lastModifiedBy>
  <cp:revision>13</cp:revision>
  <cp:lastPrinted>2024-02-20T14:59:01Z</cp:lastPrinted>
  <dcterms:created xsi:type="dcterms:W3CDTF">2023-04-17T21:30:13Z</dcterms:created>
  <dcterms:modified xsi:type="dcterms:W3CDTF">2024-02-26T20:36:02Z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2023-04-17T00:00:00Z</vt:filetime>
  </property>
</Properties>
</file>